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347" r:id="rId4"/>
    <p:sldId id="301" r:id="rId5"/>
    <p:sldId id="302" r:id="rId6"/>
    <p:sldId id="329" r:id="rId7"/>
    <p:sldId id="259" r:id="rId8"/>
    <p:sldId id="314" r:id="rId9"/>
    <p:sldId id="287" r:id="rId10"/>
    <p:sldId id="348" r:id="rId11"/>
    <p:sldId id="289" r:id="rId12"/>
    <p:sldId id="349" r:id="rId13"/>
    <p:sldId id="293" r:id="rId14"/>
    <p:sldId id="350" r:id="rId15"/>
    <p:sldId id="324" r:id="rId16"/>
    <p:sldId id="330" r:id="rId17"/>
    <p:sldId id="295" r:id="rId18"/>
    <p:sldId id="331" r:id="rId19"/>
    <p:sldId id="326" r:id="rId20"/>
    <p:sldId id="297" r:id="rId21"/>
    <p:sldId id="332" r:id="rId22"/>
    <p:sldId id="333" r:id="rId23"/>
    <p:sldId id="327" r:id="rId24"/>
    <p:sldId id="334" r:id="rId25"/>
    <p:sldId id="328"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72"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G:\&#33879;&#20316;\&#32076;&#28168;&#23398;&#20837;&#38272;\17&#31456;\unemploymentrate.txt"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33879;&#20316;\&#32076;&#28168;&#23398;&#20837;&#38272;\17&#31456;\unemploymentrate.tx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200" baseline="0"/>
            </a:pPr>
            <a:r>
              <a:rPr lang="ja-JP" altLang="en-US" sz="1200" baseline="0"/>
              <a:t>日本の短期フィリップス曲線</a:t>
            </a:r>
            <a:r>
              <a:rPr lang="en-US" altLang="ja-JP" sz="1200" baseline="0"/>
              <a:t>(2009</a:t>
            </a:r>
            <a:r>
              <a:rPr lang="ja-JP" altLang="en-US" sz="1200" baseline="0"/>
              <a:t>年</a:t>
            </a:r>
            <a:r>
              <a:rPr lang="en-US" altLang="ja-JP" sz="1200" baseline="0"/>
              <a:t>)</a:t>
            </a:r>
            <a:endParaRPr lang="ja-JP" altLang="en-US" sz="1200" baseline="0"/>
          </a:p>
        </c:rich>
      </c:tx>
      <c:layout>
        <c:manualLayout>
          <c:xMode val="edge"/>
          <c:yMode val="edge"/>
          <c:x val="0.11575010340781373"/>
          <c:y val="3.7692301223812771E-2"/>
        </c:manualLayout>
      </c:layout>
    </c:title>
    <c:plotArea>
      <c:layout>
        <c:manualLayout>
          <c:layoutTarget val="inner"/>
          <c:xMode val="edge"/>
          <c:yMode val="edge"/>
          <c:x val="0.11287842781801392"/>
          <c:y val="0.16633072515752262"/>
          <c:w val="0.80512427890493099"/>
          <c:h val="0.76456650319276509"/>
        </c:manualLayout>
      </c:layout>
      <c:scatterChart>
        <c:scatterStyle val="smoothMarker"/>
        <c:ser>
          <c:idx val="0"/>
          <c:order val="0"/>
          <c:tx>
            <c:v>日本のフィリップス曲線(2009年)</c:v>
          </c:tx>
          <c:xVal>
            <c:numRef>
              <c:f>unemploymentrate!$B$229:$B$240</c:f>
              <c:numCache>
                <c:formatCode>General</c:formatCode>
                <c:ptCount val="12"/>
                <c:pt idx="0">
                  <c:v>4.3</c:v>
                </c:pt>
                <c:pt idx="1">
                  <c:v>4.5999999999999996</c:v>
                </c:pt>
                <c:pt idx="2">
                  <c:v>4.9000000000000004</c:v>
                </c:pt>
                <c:pt idx="3">
                  <c:v>5</c:v>
                </c:pt>
                <c:pt idx="4">
                  <c:v>5.0999999999999996</c:v>
                </c:pt>
                <c:pt idx="5">
                  <c:v>5.2</c:v>
                </c:pt>
                <c:pt idx="6">
                  <c:v>5.4</c:v>
                </c:pt>
                <c:pt idx="7">
                  <c:v>5.4</c:v>
                </c:pt>
                <c:pt idx="8">
                  <c:v>5.4</c:v>
                </c:pt>
                <c:pt idx="9">
                  <c:v>5.2</c:v>
                </c:pt>
                <c:pt idx="10">
                  <c:v>5.2</c:v>
                </c:pt>
                <c:pt idx="11">
                  <c:v>5.2</c:v>
                </c:pt>
              </c:numCache>
            </c:numRef>
          </c:xVal>
          <c:yVal>
            <c:numRef>
              <c:f>unemploymentrate!$C$229:$C$240</c:f>
              <c:numCache>
                <c:formatCode>General</c:formatCode>
                <c:ptCount val="12"/>
                <c:pt idx="0">
                  <c:v>-2.8763183125599223</c:v>
                </c:pt>
                <c:pt idx="1">
                  <c:v>-2.5886864813039372</c:v>
                </c:pt>
                <c:pt idx="2">
                  <c:v>-4.1069723018147037</c:v>
                </c:pt>
                <c:pt idx="3">
                  <c:v>-2.8901734104046199</c:v>
                </c:pt>
                <c:pt idx="4">
                  <c:v>-2.7911453320500477</c:v>
                </c:pt>
                <c:pt idx="5">
                  <c:v>-6.8899521531100474</c:v>
                </c:pt>
                <c:pt idx="6">
                  <c:v>-5.3846153846153761</c:v>
                </c:pt>
                <c:pt idx="7">
                  <c:v>-2.7131782945736371</c:v>
                </c:pt>
                <c:pt idx="8">
                  <c:v>-2.1421616358325291</c:v>
                </c:pt>
                <c:pt idx="9">
                  <c:v>-2.4295432458697808</c:v>
                </c:pt>
                <c:pt idx="10">
                  <c:v>-2.5291828793774251</c:v>
                </c:pt>
                <c:pt idx="11">
                  <c:v>-5.7448880233690405</c:v>
                </c:pt>
              </c:numCache>
            </c:numRef>
          </c:yVal>
          <c:smooth val="1"/>
        </c:ser>
        <c:axId val="113687552"/>
        <c:axId val="121266944"/>
      </c:scatterChart>
      <c:valAx>
        <c:axId val="113687552"/>
        <c:scaling>
          <c:orientation val="minMax"/>
        </c:scaling>
        <c:axPos val="b"/>
        <c:numFmt formatCode="General" sourceLinked="1"/>
        <c:tickLblPos val="nextTo"/>
        <c:crossAx val="121266944"/>
        <c:crosses val="autoZero"/>
        <c:crossBetween val="midCat"/>
      </c:valAx>
      <c:valAx>
        <c:axId val="121266944"/>
        <c:scaling>
          <c:orientation val="minMax"/>
        </c:scaling>
        <c:axPos val="l"/>
        <c:majorGridlines/>
        <c:numFmt formatCode="General" sourceLinked="1"/>
        <c:tickLblPos val="nextTo"/>
        <c:crossAx val="113687552"/>
        <c:crosses val="autoZero"/>
        <c:crossBetween val="midCat"/>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200" baseline="0"/>
            </a:pPr>
            <a:r>
              <a:rPr lang="ja-JP" altLang="en-US" sz="1200" baseline="0"/>
              <a:t>日本の長期フィリップス曲線</a:t>
            </a:r>
            <a:r>
              <a:rPr lang="en-US" altLang="ja-JP" sz="1200" baseline="0"/>
              <a:t>(2000</a:t>
            </a:r>
            <a:r>
              <a:rPr lang="ja-JP" altLang="en-US" sz="1200" baseline="0"/>
              <a:t>～</a:t>
            </a:r>
            <a:r>
              <a:rPr lang="en-US" altLang="ja-JP" sz="1200" baseline="0"/>
              <a:t>2012</a:t>
            </a:r>
            <a:r>
              <a:rPr lang="ja-JP" altLang="en-US" sz="1200" baseline="0"/>
              <a:t>年</a:t>
            </a:r>
            <a:r>
              <a:rPr lang="en-US" altLang="ja-JP" sz="1200" baseline="0"/>
              <a:t>)</a:t>
            </a:r>
            <a:endParaRPr lang="ja-JP" altLang="en-US" sz="1200" baseline="0"/>
          </a:p>
        </c:rich>
      </c:tx>
      <c:layout/>
    </c:title>
    <c:plotArea>
      <c:layout/>
      <c:scatterChart>
        <c:scatterStyle val="smoothMarker"/>
        <c:ser>
          <c:idx val="0"/>
          <c:order val="0"/>
          <c:tx>
            <c:v>日本のフィリップス曲線(2000～2012年)</c:v>
          </c:tx>
          <c:xVal>
            <c:numRef>
              <c:f>unemploymentrate!$B$121:$B$266</c:f>
              <c:numCache>
                <c:formatCode>General</c:formatCode>
                <c:ptCount val="146"/>
                <c:pt idx="0">
                  <c:v>4.7</c:v>
                </c:pt>
                <c:pt idx="1">
                  <c:v>4.9000000000000004</c:v>
                </c:pt>
                <c:pt idx="2">
                  <c:v>4.9000000000000004</c:v>
                </c:pt>
                <c:pt idx="3">
                  <c:v>4.8</c:v>
                </c:pt>
                <c:pt idx="4">
                  <c:v>4.5999999999999996</c:v>
                </c:pt>
                <c:pt idx="5">
                  <c:v>4.7</c:v>
                </c:pt>
                <c:pt idx="6">
                  <c:v>4.7</c:v>
                </c:pt>
                <c:pt idx="7">
                  <c:v>4.5999999999999996</c:v>
                </c:pt>
                <c:pt idx="8">
                  <c:v>4.7</c:v>
                </c:pt>
                <c:pt idx="9">
                  <c:v>4.7</c:v>
                </c:pt>
                <c:pt idx="10">
                  <c:v>4.7</c:v>
                </c:pt>
                <c:pt idx="11">
                  <c:v>4.8</c:v>
                </c:pt>
                <c:pt idx="12">
                  <c:v>4.8</c:v>
                </c:pt>
                <c:pt idx="13">
                  <c:v>4.7</c:v>
                </c:pt>
                <c:pt idx="14">
                  <c:v>4.8</c:v>
                </c:pt>
                <c:pt idx="15">
                  <c:v>4.8</c:v>
                </c:pt>
                <c:pt idx="16">
                  <c:v>4.9000000000000004</c:v>
                </c:pt>
                <c:pt idx="17">
                  <c:v>5</c:v>
                </c:pt>
                <c:pt idx="18">
                  <c:v>5</c:v>
                </c:pt>
                <c:pt idx="19">
                  <c:v>5.0999999999999996</c:v>
                </c:pt>
                <c:pt idx="20">
                  <c:v>5.3</c:v>
                </c:pt>
                <c:pt idx="21">
                  <c:v>5.3</c:v>
                </c:pt>
                <c:pt idx="22">
                  <c:v>5.4</c:v>
                </c:pt>
                <c:pt idx="23">
                  <c:v>5.4</c:v>
                </c:pt>
                <c:pt idx="24">
                  <c:v>5.2</c:v>
                </c:pt>
                <c:pt idx="25">
                  <c:v>5.3</c:v>
                </c:pt>
                <c:pt idx="26">
                  <c:v>5.3</c:v>
                </c:pt>
                <c:pt idx="27">
                  <c:v>5.3</c:v>
                </c:pt>
                <c:pt idx="28">
                  <c:v>5.4</c:v>
                </c:pt>
                <c:pt idx="29">
                  <c:v>5.5</c:v>
                </c:pt>
                <c:pt idx="30">
                  <c:v>5.4</c:v>
                </c:pt>
                <c:pt idx="31">
                  <c:v>5.5</c:v>
                </c:pt>
                <c:pt idx="32">
                  <c:v>5.4</c:v>
                </c:pt>
                <c:pt idx="33">
                  <c:v>5.4</c:v>
                </c:pt>
                <c:pt idx="34">
                  <c:v>5.2</c:v>
                </c:pt>
                <c:pt idx="35">
                  <c:v>5.4</c:v>
                </c:pt>
                <c:pt idx="36">
                  <c:v>5.4</c:v>
                </c:pt>
                <c:pt idx="37">
                  <c:v>5.2</c:v>
                </c:pt>
                <c:pt idx="38">
                  <c:v>5.4</c:v>
                </c:pt>
                <c:pt idx="39">
                  <c:v>5.5</c:v>
                </c:pt>
                <c:pt idx="40">
                  <c:v>5.4</c:v>
                </c:pt>
                <c:pt idx="41">
                  <c:v>5.4</c:v>
                </c:pt>
                <c:pt idx="42">
                  <c:v>5.2</c:v>
                </c:pt>
                <c:pt idx="43">
                  <c:v>5.0999999999999996</c:v>
                </c:pt>
                <c:pt idx="44">
                  <c:v>5.2</c:v>
                </c:pt>
                <c:pt idx="45">
                  <c:v>5.0999999999999996</c:v>
                </c:pt>
                <c:pt idx="46">
                  <c:v>5.0999999999999996</c:v>
                </c:pt>
                <c:pt idx="47">
                  <c:v>4.9000000000000004</c:v>
                </c:pt>
                <c:pt idx="48">
                  <c:v>4.9000000000000004</c:v>
                </c:pt>
                <c:pt idx="49">
                  <c:v>5</c:v>
                </c:pt>
                <c:pt idx="50">
                  <c:v>4.8</c:v>
                </c:pt>
                <c:pt idx="51">
                  <c:v>4.8</c:v>
                </c:pt>
                <c:pt idx="52">
                  <c:v>4.7</c:v>
                </c:pt>
                <c:pt idx="53">
                  <c:v>4.7</c:v>
                </c:pt>
                <c:pt idx="54">
                  <c:v>4.9000000000000004</c:v>
                </c:pt>
                <c:pt idx="55">
                  <c:v>4.8</c:v>
                </c:pt>
                <c:pt idx="56">
                  <c:v>4.5999999999999996</c:v>
                </c:pt>
                <c:pt idx="57">
                  <c:v>4.5999999999999996</c:v>
                </c:pt>
                <c:pt idx="58">
                  <c:v>4.5</c:v>
                </c:pt>
                <c:pt idx="59">
                  <c:v>4.5</c:v>
                </c:pt>
                <c:pt idx="60">
                  <c:v>4.5</c:v>
                </c:pt>
                <c:pt idx="61">
                  <c:v>4.5999999999999996</c:v>
                </c:pt>
                <c:pt idx="62">
                  <c:v>4.5</c:v>
                </c:pt>
                <c:pt idx="63">
                  <c:v>4.5</c:v>
                </c:pt>
                <c:pt idx="64">
                  <c:v>4.5</c:v>
                </c:pt>
                <c:pt idx="65">
                  <c:v>4.3</c:v>
                </c:pt>
                <c:pt idx="66">
                  <c:v>4.4000000000000004</c:v>
                </c:pt>
                <c:pt idx="67">
                  <c:v>4.3</c:v>
                </c:pt>
                <c:pt idx="68">
                  <c:v>4.2</c:v>
                </c:pt>
                <c:pt idx="69">
                  <c:v>4.4000000000000004</c:v>
                </c:pt>
                <c:pt idx="70">
                  <c:v>4.5</c:v>
                </c:pt>
                <c:pt idx="71">
                  <c:v>4.4000000000000004</c:v>
                </c:pt>
                <c:pt idx="72">
                  <c:v>4.4000000000000004</c:v>
                </c:pt>
                <c:pt idx="73">
                  <c:v>4.0999999999999996</c:v>
                </c:pt>
                <c:pt idx="74">
                  <c:v>4.0999999999999996</c:v>
                </c:pt>
                <c:pt idx="75">
                  <c:v>4.0999999999999996</c:v>
                </c:pt>
                <c:pt idx="76">
                  <c:v>4.0999999999999996</c:v>
                </c:pt>
                <c:pt idx="77">
                  <c:v>4.2</c:v>
                </c:pt>
                <c:pt idx="78">
                  <c:v>4.0999999999999996</c:v>
                </c:pt>
                <c:pt idx="79">
                  <c:v>4.0999999999999996</c:v>
                </c:pt>
                <c:pt idx="80">
                  <c:v>4.0999999999999996</c:v>
                </c:pt>
                <c:pt idx="81">
                  <c:v>4.0999999999999996</c:v>
                </c:pt>
                <c:pt idx="82">
                  <c:v>4</c:v>
                </c:pt>
                <c:pt idx="83">
                  <c:v>4</c:v>
                </c:pt>
                <c:pt idx="84">
                  <c:v>4</c:v>
                </c:pt>
                <c:pt idx="85">
                  <c:v>4</c:v>
                </c:pt>
                <c:pt idx="86">
                  <c:v>4</c:v>
                </c:pt>
                <c:pt idx="87">
                  <c:v>3.8</c:v>
                </c:pt>
                <c:pt idx="88">
                  <c:v>3.8</c:v>
                </c:pt>
                <c:pt idx="89">
                  <c:v>3.6</c:v>
                </c:pt>
                <c:pt idx="90">
                  <c:v>3.6</c:v>
                </c:pt>
                <c:pt idx="91">
                  <c:v>3.7</c:v>
                </c:pt>
                <c:pt idx="92">
                  <c:v>3.9</c:v>
                </c:pt>
                <c:pt idx="93">
                  <c:v>4</c:v>
                </c:pt>
                <c:pt idx="94">
                  <c:v>3.8</c:v>
                </c:pt>
                <c:pt idx="95">
                  <c:v>3.8</c:v>
                </c:pt>
                <c:pt idx="96">
                  <c:v>3.9</c:v>
                </c:pt>
                <c:pt idx="97">
                  <c:v>4</c:v>
                </c:pt>
                <c:pt idx="98">
                  <c:v>3.9</c:v>
                </c:pt>
                <c:pt idx="99">
                  <c:v>3.9</c:v>
                </c:pt>
                <c:pt idx="100">
                  <c:v>3.9</c:v>
                </c:pt>
                <c:pt idx="101">
                  <c:v>4</c:v>
                </c:pt>
                <c:pt idx="102">
                  <c:v>3.9</c:v>
                </c:pt>
                <c:pt idx="103">
                  <c:v>4</c:v>
                </c:pt>
                <c:pt idx="104">
                  <c:v>4</c:v>
                </c:pt>
                <c:pt idx="105">
                  <c:v>3.8</c:v>
                </c:pt>
                <c:pt idx="106">
                  <c:v>4</c:v>
                </c:pt>
                <c:pt idx="107">
                  <c:v>4.4000000000000004</c:v>
                </c:pt>
                <c:pt idx="108">
                  <c:v>4.3</c:v>
                </c:pt>
                <c:pt idx="109">
                  <c:v>4.5999999999999996</c:v>
                </c:pt>
                <c:pt idx="110">
                  <c:v>4.9000000000000004</c:v>
                </c:pt>
                <c:pt idx="111">
                  <c:v>5</c:v>
                </c:pt>
                <c:pt idx="112">
                  <c:v>5.0999999999999996</c:v>
                </c:pt>
                <c:pt idx="113">
                  <c:v>5.2</c:v>
                </c:pt>
                <c:pt idx="114">
                  <c:v>5.4</c:v>
                </c:pt>
                <c:pt idx="115">
                  <c:v>5.4</c:v>
                </c:pt>
                <c:pt idx="116">
                  <c:v>5.4</c:v>
                </c:pt>
                <c:pt idx="117">
                  <c:v>5.2</c:v>
                </c:pt>
                <c:pt idx="118">
                  <c:v>5.2</c:v>
                </c:pt>
                <c:pt idx="119">
                  <c:v>5.2</c:v>
                </c:pt>
                <c:pt idx="120">
                  <c:v>5.0999999999999996</c:v>
                </c:pt>
                <c:pt idx="121">
                  <c:v>5</c:v>
                </c:pt>
                <c:pt idx="122">
                  <c:v>5.0999999999999996</c:v>
                </c:pt>
                <c:pt idx="123">
                  <c:v>5.0999999999999996</c:v>
                </c:pt>
                <c:pt idx="124">
                  <c:v>5.0999999999999996</c:v>
                </c:pt>
                <c:pt idx="125">
                  <c:v>5.0999999999999996</c:v>
                </c:pt>
                <c:pt idx="126">
                  <c:v>5</c:v>
                </c:pt>
                <c:pt idx="127">
                  <c:v>5</c:v>
                </c:pt>
                <c:pt idx="128">
                  <c:v>5.0999999999999996</c:v>
                </c:pt>
                <c:pt idx="129">
                  <c:v>5.0999999999999996</c:v>
                </c:pt>
                <c:pt idx="130">
                  <c:v>5</c:v>
                </c:pt>
                <c:pt idx="131">
                  <c:v>4.9000000000000004</c:v>
                </c:pt>
                <c:pt idx="132">
                  <c:v>4.9000000000000004</c:v>
                </c:pt>
                <c:pt idx="133">
                  <c:v>4.7</c:v>
                </c:pt>
                <c:pt idx="134">
                  <c:v>4.7</c:v>
                </c:pt>
                <c:pt idx="135">
                  <c:v>4.7</c:v>
                </c:pt>
                <c:pt idx="136">
                  <c:v>4.5999999999999996</c:v>
                </c:pt>
                <c:pt idx="137">
                  <c:v>4.7</c:v>
                </c:pt>
                <c:pt idx="138">
                  <c:v>4.7</c:v>
                </c:pt>
                <c:pt idx="139">
                  <c:v>4.4000000000000004</c:v>
                </c:pt>
                <c:pt idx="140">
                  <c:v>4.2</c:v>
                </c:pt>
                <c:pt idx="141">
                  <c:v>4.4000000000000004</c:v>
                </c:pt>
                <c:pt idx="142">
                  <c:v>4.5</c:v>
                </c:pt>
                <c:pt idx="143">
                  <c:v>4.5</c:v>
                </c:pt>
                <c:pt idx="144">
                  <c:v>4.5999999999999996</c:v>
                </c:pt>
                <c:pt idx="145">
                  <c:v>4.5</c:v>
                </c:pt>
              </c:numCache>
            </c:numRef>
          </c:xVal>
          <c:yVal>
            <c:numRef>
              <c:f>unemploymentrate!$C$121:$C$266</c:f>
              <c:numCache>
                <c:formatCode>General</c:formatCode>
                <c:ptCount val="146"/>
                <c:pt idx="0">
                  <c:v>0.81521739130434556</c:v>
                </c:pt>
                <c:pt idx="1">
                  <c:v>-9.0009000900082473E-2</c:v>
                </c:pt>
                <c:pt idx="2">
                  <c:v>-1.2500000000000067</c:v>
                </c:pt>
                <c:pt idx="3">
                  <c:v>-0.35971223021583631</c:v>
                </c:pt>
                <c:pt idx="4">
                  <c:v>-0.44964028776978138</c:v>
                </c:pt>
                <c:pt idx="5">
                  <c:v>1.6559337626494921</c:v>
                </c:pt>
                <c:pt idx="6">
                  <c:v>9.0661831369010265E-2</c:v>
                </c:pt>
                <c:pt idx="7">
                  <c:v>0.81521739130434556</c:v>
                </c:pt>
                <c:pt idx="8">
                  <c:v>-0.45085662759242312</c:v>
                </c:pt>
                <c:pt idx="9">
                  <c:v>-0.36133694670280764</c:v>
                </c:pt>
                <c:pt idx="10">
                  <c:v>-0.63119927862940717</c:v>
                </c:pt>
                <c:pt idx="11">
                  <c:v>0.18132366273799774</c:v>
                </c:pt>
                <c:pt idx="12">
                  <c:v>0.53908355795149188</c:v>
                </c:pt>
                <c:pt idx="13">
                  <c:v>-1.4414414414414378</c:v>
                </c:pt>
                <c:pt idx="14">
                  <c:v>-0.90415913200723153</c:v>
                </c:pt>
                <c:pt idx="15">
                  <c:v>-1.0830324909747335</c:v>
                </c:pt>
                <c:pt idx="16">
                  <c:v>-1.2646793134598038</c:v>
                </c:pt>
                <c:pt idx="17">
                  <c:v>-1.5384615384615441</c:v>
                </c:pt>
                <c:pt idx="18">
                  <c:v>-0.18115942028985588</c:v>
                </c:pt>
                <c:pt idx="19">
                  <c:v>-2.4258760107816677</c:v>
                </c:pt>
                <c:pt idx="20">
                  <c:v>-2.1739130434782705</c:v>
                </c:pt>
                <c:pt idx="21">
                  <c:v>-2.4478694469628359</c:v>
                </c:pt>
                <c:pt idx="22">
                  <c:v>-2.3593466424682425</c:v>
                </c:pt>
                <c:pt idx="23">
                  <c:v>-2.9864253393665163</c:v>
                </c:pt>
                <c:pt idx="24">
                  <c:v>-4.3789097408400419</c:v>
                </c:pt>
                <c:pt idx="25">
                  <c:v>-2.5594149908592367</c:v>
                </c:pt>
                <c:pt idx="26">
                  <c:v>-1.2773722627737127</c:v>
                </c:pt>
                <c:pt idx="27">
                  <c:v>-3.0109489051094784</c:v>
                </c:pt>
                <c:pt idx="28">
                  <c:v>-3.20219579139982</c:v>
                </c:pt>
                <c:pt idx="29">
                  <c:v>-4.1360294117647314</c:v>
                </c:pt>
                <c:pt idx="30">
                  <c:v>-4.9909255898366585</c:v>
                </c:pt>
                <c:pt idx="31">
                  <c:v>-2.7624309392265234</c:v>
                </c:pt>
                <c:pt idx="32">
                  <c:v>-2.2222222222222254</c:v>
                </c:pt>
                <c:pt idx="33">
                  <c:v>-1.4869888475836368</c:v>
                </c:pt>
                <c:pt idx="34">
                  <c:v>-2.0446096654274992</c:v>
                </c:pt>
                <c:pt idx="35">
                  <c:v>-2.2388059701492513</c:v>
                </c:pt>
                <c:pt idx="36">
                  <c:v>-1.2149532710280297</c:v>
                </c:pt>
                <c:pt idx="37">
                  <c:v>-0.84427767354595673</c:v>
                </c:pt>
                <c:pt idx="38">
                  <c:v>-1.2014787430683838</c:v>
                </c:pt>
                <c:pt idx="39">
                  <c:v>-1.3170272812793884</c:v>
                </c:pt>
                <c:pt idx="40">
                  <c:v>-0.28355387523629788</c:v>
                </c:pt>
                <c:pt idx="41">
                  <c:v>1.6299137104506256</c:v>
                </c:pt>
                <c:pt idx="42">
                  <c:v>-1.6236867239732653</c:v>
                </c:pt>
                <c:pt idx="43">
                  <c:v>-1.7992424242424201</c:v>
                </c:pt>
                <c:pt idx="44">
                  <c:v>-0.56818181818181446</c:v>
                </c:pt>
                <c:pt idx="45">
                  <c:v>-0.94339622641509646</c:v>
                </c:pt>
                <c:pt idx="46">
                  <c:v>-1.3282732447817907</c:v>
                </c:pt>
                <c:pt idx="47">
                  <c:v>-1.1450381679389401</c:v>
                </c:pt>
                <c:pt idx="48">
                  <c:v>-1.5137180700094686</c:v>
                </c:pt>
                <c:pt idx="49">
                  <c:v>-0.75685903500473428</c:v>
                </c:pt>
                <c:pt idx="50">
                  <c:v>-2.6192703461178746</c:v>
                </c:pt>
                <c:pt idx="51">
                  <c:v>-0.28598665395616202</c:v>
                </c:pt>
                <c:pt idx="52">
                  <c:v>-0.94786729857820062</c:v>
                </c:pt>
                <c:pt idx="53">
                  <c:v>-2.2641509433962392</c:v>
                </c:pt>
                <c:pt idx="54">
                  <c:v>-9.7087378640770008E-2</c:v>
                </c:pt>
                <c:pt idx="55">
                  <c:v>0.57859209257473765</c:v>
                </c:pt>
                <c:pt idx="56">
                  <c:v>-0.85714285714286764</c:v>
                </c:pt>
                <c:pt idx="57">
                  <c:v>-0.85714285714286764</c:v>
                </c:pt>
                <c:pt idx="58">
                  <c:v>1.3461538461538469</c:v>
                </c:pt>
                <c:pt idx="59">
                  <c:v>9.6525096525113582E-2</c:v>
                </c:pt>
                <c:pt idx="60">
                  <c:v>0.48030739673390332</c:v>
                </c:pt>
                <c:pt idx="61">
                  <c:v>-0.19065776930410283</c:v>
                </c:pt>
                <c:pt idx="62">
                  <c:v>-0.28818443804033977</c:v>
                </c:pt>
                <c:pt idx="63">
                  <c:v>0.19120458891013214</c:v>
                </c:pt>
                <c:pt idx="64">
                  <c:v>0.19138755980860844</c:v>
                </c:pt>
                <c:pt idx="65">
                  <c:v>1.158301158301156</c:v>
                </c:pt>
                <c:pt idx="66">
                  <c:v>1.7492711370262315</c:v>
                </c:pt>
                <c:pt idx="67">
                  <c:v>-0.76701821668264925</c:v>
                </c:pt>
                <c:pt idx="68">
                  <c:v>0.57636887608070175</c:v>
                </c:pt>
                <c:pt idx="69">
                  <c:v>0.48030739673390332</c:v>
                </c:pt>
                <c:pt idx="70">
                  <c:v>-0.37950664136623541</c:v>
                </c:pt>
                <c:pt idx="71">
                  <c:v>2.0250723240115667</c:v>
                </c:pt>
                <c:pt idx="72">
                  <c:v>-9.5602294455066225E-2</c:v>
                </c:pt>
                <c:pt idx="73">
                  <c:v>9.5510983763125154E-2</c:v>
                </c:pt>
                <c:pt idx="74">
                  <c:v>0.481695568400764</c:v>
                </c:pt>
                <c:pt idx="75">
                  <c:v>0</c:v>
                </c:pt>
                <c:pt idx="76">
                  <c:v>9.5510983763125154E-2</c:v>
                </c:pt>
                <c:pt idx="77">
                  <c:v>0.85877862595420462</c:v>
                </c:pt>
                <c:pt idx="78">
                  <c:v>0.76408787010506862</c:v>
                </c:pt>
                <c:pt idx="79">
                  <c:v>0</c:v>
                </c:pt>
                <c:pt idx="80">
                  <c:v>0</c:v>
                </c:pt>
                <c:pt idx="81">
                  <c:v>-9.5602294455066225E-2</c:v>
                </c:pt>
                <c:pt idx="82">
                  <c:v>-9.5238095238093234E-2</c:v>
                </c:pt>
                <c:pt idx="83">
                  <c:v>9.4517958412110345E-2</c:v>
                </c:pt>
                <c:pt idx="84">
                  <c:v>-1.1483253588516762</c:v>
                </c:pt>
                <c:pt idx="85">
                  <c:v>-1.1450381679389401</c:v>
                </c:pt>
                <c:pt idx="86">
                  <c:v>-0.28763183125598557</c:v>
                </c:pt>
                <c:pt idx="87">
                  <c:v>-0.76335877862595569</c:v>
                </c:pt>
                <c:pt idx="88">
                  <c:v>-0.76335877862595569</c:v>
                </c:pt>
                <c:pt idx="89">
                  <c:v>-1.1352885525070966</c:v>
                </c:pt>
                <c:pt idx="90">
                  <c:v>-1.6113744075829393</c:v>
                </c:pt>
                <c:pt idx="91">
                  <c:v>0.28985507246377384</c:v>
                </c:pt>
                <c:pt idx="92">
                  <c:v>-1.0506208213944657</c:v>
                </c:pt>
                <c:pt idx="93">
                  <c:v>-0.76555023923444765</c:v>
                </c:pt>
                <c:pt idx="94">
                  <c:v>-0.66730219256434564</c:v>
                </c:pt>
                <c:pt idx="95">
                  <c:v>-1.983002832861211</c:v>
                </c:pt>
                <c:pt idx="96">
                  <c:v>0.96805421103580935</c:v>
                </c:pt>
                <c:pt idx="97">
                  <c:v>0.6756756756756862</c:v>
                </c:pt>
                <c:pt idx="98">
                  <c:v>0.67307692307692069</c:v>
                </c:pt>
                <c:pt idx="99">
                  <c:v>-0.19230769230769171</c:v>
                </c:pt>
                <c:pt idx="100">
                  <c:v>-9.6153846153846395E-2</c:v>
                </c:pt>
                <c:pt idx="101">
                  <c:v>0</c:v>
                </c:pt>
                <c:pt idx="102">
                  <c:v>0.19267822736030987</c:v>
                </c:pt>
                <c:pt idx="103">
                  <c:v>-0.57803468208091902</c:v>
                </c:pt>
                <c:pt idx="104">
                  <c:v>-0.86872586872586355</c:v>
                </c:pt>
                <c:pt idx="105">
                  <c:v>-0.77145612343297854</c:v>
                </c:pt>
                <c:pt idx="106">
                  <c:v>-1.3435700575815779</c:v>
                </c:pt>
                <c:pt idx="107">
                  <c:v>-1.0597302504816892</c:v>
                </c:pt>
                <c:pt idx="108">
                  <c:v>-2.8763183125599223</c:v>
                </c:pt>
                <c:pt idx="109">
                  <c:v>-2.5886864813039372</c:v>
                </c:pt>
                <c:pt idx="110">
                  <c:v>-4.1069723018147037</c:v>
                </c:pt>
                <c:pt idx="111">
                  <c:v>-2.8901734104046199</c:v>
                </c:pt>
                <c:pt idx="112">
                  <c:v>-2.7911453320500477</c:v>
                </c:pt>
                <c:pt idx="113">
                  <c:v>-6.8899521531100474</c:v>
                </c:pt>
                <c:pt idx="114">
                  <c:v>-5.3846153846153761</c:v>
                </c:pt>
                <c:pt idx="115">
                  <c:v>-2.7131782945736371</c:v>
                </c:pt>
                <c:pt idx="116">
                  <c:v>-2.1421616358325291</c:v>
                </c:pt>
                <c:pt idx="117">
                  <c:v>-2.4295432458697808</c:v>
                </c:pt>
                <c:pt idx="118">
                  <c:v>-2.5291828793774251</c:v>
                </c:pt>
                <c:pt idx="119">
                  <c:v>-5.7448880233690405</c:v>
                </c:pt>
                <c:pt idx="120">
                  <c:v>-0.49358341559723301</c:v>
                </c:pt>
                <c:pt idx="121">
                  <c:v>-1.0826771653543301</c:v>
                </c:pt>
                <c:pt idx="122">
                  <c:v>0.59760956175298496</c:v>
                </c:pt>
                <c:pt idx="123">
                  <c:v>1.1904761904761862</c:v>
                </c:pt>
                <c:pt idx="124">
                  <c:v>-0.29702970297029863</c:v>
                </c:pt>
                <c:pt idx="125">
                  <c:v>2.0554984583761593</c:v>
                </c:pt>
                <c:pt idx="126">
                  <c:v>1.6260162601625883</c:v>
                </c:pt>
                <c:pt idx="127">
                  <c:v>0.19920318725097391</c:v>
                </c:pt>
                <c:pt idx="128">
                  <c:v>0.49751243781095622</c:v>
                </c:pt>
                <c:pt idx="129">
                  <c:v>0.29880478087649542</c:v>
                </c:pt>
                <c:pt idx="130">
                  <c:v>9.9800399201588508E-2</c:v>
                </c:pt>
                <c:pt idx="131">
                  <c:v>0.2066115702479277</c:v>
                </c:pt>
                <c:pt idx="132">
                  <c:v>9.9206349206348868E-2</c:v>
                </c:pt>
                <c:pt idx="133">
                  <c:v>0</c:v>
                </c:pt>
                <c:pt idx="134">
                  <c:v>-0.29702970297029863</c:v>
                </c:pt>
                <c:pt idx="135">
                  <c:v>-1.6666666666666721</c:v>
                </c:pt>
                <c:pt idx="136">
                  <c:v>0.69513406156902491</c:v>
                </c:pt>
                <c:pt idx="137">
                  <c:v>-0.60422960725075303</c:v>
                </c:pt>
                <c:pt idx="138">
                  <c:v>-9.9999999999989597E-2</c:v>
                </c:pt>
                <c:pt idx="139">
                  <c:v>-0.49701789264413598</c:v>
                </c:pt>
                <c:pt idx="140">
                  <c:v>-0.5940594059405836</c:v>
                </c:pt>
                <c:pt idx="141">
                  <c:v>-0.29791459781528767</c:v>
                </c:pt>
                <c:pt idx="142">
                  <c:v>-0.19940179461614971</c:v>
                </c:pt>
                <c:pt idx="143">
                  <c:v>0.10309278350515472</c:v>
                </c:pt>
                <c:pt idx="144">
                  <c:v>-1.1892963330029758</c:v>
                </c:pt>
                <c:pt idx="145">
                  <c:v>9.9502487562186548E-2</c:v>
                </c:pt>
              </c:numCache>
            </c:numRef>
          </c:yVal>
          <c:smooth val="1"/>
        </c:ser>
        <c:axId val="121274752"/>
        <c:axId val="121288192"/>
      </c:scatterChart>
      <c:valAx>
        <c:axId val="121274752"/>
        <c:scaling>
          <c:orientation val="minMax"/>
        </c:scaling>
        <c:axPos val="b"/>
        <c:numFmt formatCode="General" sourceLinked="1"/>
        <c:tickLblPos val="nextTo"/>
        <c:crossAx val="121288192"/>
        <c:crosses val="autoZero"/>
        <c:crossBetween val="midCat"/>
      </c:valAx>
      <c:valAx>
        <c:axId val="121288192"/>
        <c:scaling>
          <c:orientation val="minMax"/>
        </c:scaling>
        <c:axPos val="l"/>
        <c:majorGridlines/>
        <c:numFmt formatCode="General" sourceLinked="1"/>
        <c:tickLblPos val="nextTo"/>
        <c:crossAx val="121274752"/>
        <c:crosses val="autoZero"/>
        <c:crossBetween val="midCat"/>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44A2D5-E517-478C-B10F-BADCD7BC69D0}" type="datetimeFigureOut">
              <a:rPr kumimoji="1" lang="ja-JP" altLang="en-US" smtClean="0"/>
              <a:pPr/>
              <a:t>2018/4/6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C0149-BB14-481C-AC8A-956B8E37EBF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2858641"/>
          </a:xfrm>
        </p:spPr>
        <p:txBody>
          <a:bodyPr/>
          <a:lstStyle/>
          <a:p>
            <a:r>
              <a:rPr lang="en-US" altLang="ja-JP" sz="4800" b="1" dirty="0" smtClean="0"/>
              <a:t>Macroeconomics</a:t>
            </a:r>
            <a:br>
              <a:rPr lang="en-US" altLang="ja-JP" sz="4800" b="1" dirty="0" smtClean="0"/>
            </a:br>
            <a:r>
              <a:rPr lang="ja-JP" altLang="en-US" sz="4800" b="1" dirty="0" smtClean="0"/>
              <a:t>マクロ経済学</a:t>
            </a:r>
            <a:r>
              <a:rPr lang="en-US" altLang="ja-JP" sz="4800" b="1" dirty="0" smtClean="0"/>
              <a:t/>
            </a:r>
            <a:br>
              <a:rPr lang="en-US" altLang="ja-JP" sz="4800" b="1" dirty="0" smtClean="0"/>
            </a:br>
            <a:endParaRPr lang="ja-JP" altLang="en-US" sz="4800" dirty="0" smtClean="0"/>
          </a:p>
        </p:txBody>
      </p:sp>
      <p:sp>
        <p:nvSpPr>
          <p:cNvPr id="2051" name="Rectangle 3"/>
          <p:cNvSpPr>
            <a:spLocks noGrp="1" noChangeArrowheads="1"/>
          </p:cNvSpPr>
          <p:nvPr>
            <p:ph type="subTitle" idx="1"/>
          </p:nvPr>
        </p:nvSpPr>
        <p:spPr>
          <a:xfrm>
            <a:off x="0" y="4357688"/>
            <a:ext cx="9144000" cy="1785937"/>
          </a:xfrm>
        </p:spPr>
        <p:txBody>
          <a:bodyPr>
            <a:normAutofit/>
          </a:bodyPr>
          <a:lstStyle/>
          <a:p>
            <a:pPr eaLnBrk="1" hangingPunct="1"/>
            <a:r>
              <a:rPr lang="en-US" altLang="ja-JP" b="1" dirty="0" smtClean="0">
                <a:solidFill>
                  <a:schemeClr val="tx1"/>
                </a:solidFill>
              </a:rPr>
              <a:t>Chap.18 </a:t>
            </a:r>
            <a:r>
              <a:rPr lang="en-US" altLang="ja-JP" b="1" dirty="0" smtClean="0">
                <a:solidFill>
                  <a:schemeClr val="tx1"/>
                </a:solidFill>
              </a:rPr>
              <a:t>Inflation, Deflation, Unemployment and Rational </a:t>
            </a:r>
            <a:r>
              <a:rPr lang="en-US" altLang="ja-JP" b="1" dirty="0" smtClean="0">
                <a:solidFill>
                  <a:schemeClr val="tx1"/>
                </a:solidFill>
              </a:rPr>
              <a:t>Expectations</a:t>
            </a:r>
          </a:p>
          <a:p>
            <a:r>
              <a:rPr lang="ja-JP" altLang="en-US" b="1" dirty="0" smtClean="0">
                <a:solidFill>
                  <a:schemeClr val="tx1"/>
                </a:solidFill>
              </a:rPr>
              <a:t>第</a:t>
            </a:r>
            <a:r>
              <a:rPr lang="ja-JP" altLang="ja-JP" b="1" dirty="0" smtClean="0">
                <a:solidFill>
                  <a:schemeClr val="tx1"/>
                </a:solidFill>
              </a:rPr>
              <a:t>１８章　インフレとデフレ、失業、合理的期待</a:t>
            </a:r>
            <a:endParaRPr lang="en-US" altLang="ja-JP" b="1" smtClean="0">
              <a:solidFill>
                <a:schemeClr val="tx1"/>
              </a:solidFill>
            </a:endParaRPr>
          </a:p>
          <a:p>
            <a:pPr eaLnBrk="1" hangingPunct="1"/>
            <a:endParaRPr lang="ja-JP" altLang="en-US" dirty="0" smtClean="0">
              <a:solidFill>
                <a:schemeClr val="tx1"/>
              </a:solidFill>
            </a:endParaRPr>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1520" y="1"/>
            <a:ext cx="8712968" cy="476672"/>
          </a:xfrm>
        </p:spPr>
        <p:txBody>
          <a:bodyPr>
            <a:normAutofit/>
          </a:bodyPr>
          <a:lstStyle/>
          <a:p>
            <a:r>
              <a:rPr lang="ja-JP" altLang="ja-JP" sz="2000" b="1" dirty="0" smtClean="0"/>
              <a:t>３</a:t>
            </a:r>
            <a:r>
              <a:rPr lang="en-US" altLang="ja-JP" sz="2000" b="1" dirty="0" smtClean="0"/>
              <a:t>B</a:t>
            </a:r>
            <a:r>
              <a:rPr lang="ja-JP" altLang="en-US" sz="2000" b="1" dirty="0" err="1" smtClean="0"/>
              <a:t>．</a:t>
            </a:r>
            <a:r>
              <a:rPr lang="en-US" altLang="ja-JP" sz="2000" b="1" dirty="0" smtClean="0"/>
              <a:t>Deflation </a:t>
            </a:r>
            <a:r>
              <a:rPr lang="en-US" altLang="ja-JP" sz="2000" b="1" dirty="0" smtClean="0"/>
              <a:t>and Price </a:t>
            </a:r>
            <a:r>
              <a:rPr lang="en-US" altLang="ja-JP" sz="2000" b="1" dirty="0" smtClean="0"/>
              <a:t>Reduction  </a:t>
            </a:r>
            <a:r>
              <a:rPr lang="ja-JP" altLang="ja-JP" sz="2000" b="1" dirty="0" smtClean="0"/>
              <a:t>デフレ</a:t>
            </a:r>
            <a:r>
              <a:rPr lang="ja-JP" altLang="ja-JP" sz="2000" b="1" dirty="0" smtClean="0"/>
              <a:t>と低価格化</a:t>
            </a:r>
            <a:r>
              <a:rPr lang="en-US" altLang="ja-JP" sz="2000" b="1" dirty="0" smtClean="0"/>
              <a:t> </a:t>
            </a:r>
            <a:endParaRPr lang="ja-JP" altLang="ja-JP" sz="2000" dirty="0"/>
          </a:p>
        </p:txBody>
      </p:sp>
      <p:sp>
        <p:nvSpPr>
          <p:cNvPr id="5123"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A </a:t>
            </a:r>
            <a:r>
              <a:rPr lang="en-US" altLang="ja-JP" sz="1800" dirty="0" smtClean="0"/>
              <a:t>sustained decline in prices </a:t>
            </a:r>
            <a:r>
              <a:rPr lang="en-US" altLang="ja-JP" sz="1800" i="1" dirty="0" smtClean="0"/>
              <a:t>P</a:t>
            </a:r>
            <a:r>
              <a:rPr lang="en-US" altLang="ja-JP" sz="1800" dirty="0" smtClean="0"/>
              <a:t> also occurs in economizing production costs due to corporate innovation</a:t>
            </a:r>
            <a:br>
              <a:rPr lang="en-US" altLang="ja-JP" sz="1800" dirty="0" smtClean="0"/>
            </a:br>
            <a:r>
              <a:rPr lang="en-US" altLang="ja-JP" sz="1800" dirty="0" smtClean="0"/>
              <a:t>⇒ Marginal cost curve shifts downward, total supply curve AS also shifts downward as shown in Figure 18-7. The equilibrium point shifts from E to E ', the equilibrium income increases from Y * to Y' The equilibrium price declines from P * to P '.</a:t>
            </a:r>
            <a:br>
              <a:rPr lang="en-US" altLang="ja-JP" sz="1800" dirty="0" smtClean="0"/>
            </a:br>
            <a:r>
              <a:rPr lang="en-US" altLang="ja-JP" sz="1800" dirty="0" smtClean="0"/>
              <a:t>⇒ It is appropriate to call deflation, the deflation is </a:t>
            </a:r>
            <a:r>
              <a:rPr lang="en-US" altLang="ja-JP" sz="1800" dirty="0" smtClean="0"/>
              <a:t>clearly </a:t>
            </a:r>
            <a:r>
              <a:rPr lang="en-US" altLang="ja-JP" sz="1800" dirty="0" smtClean="0"/>
              <a:t>distinguished from the original deflation </a:t>
            </a:r>
            <a:r>
              <a:rPr lang="en-US" altLang="ja-JP" sz="1800" dirty="0" smtClean="0"/>
              <a:t>and </a:t>
            </a:r>
            <a:r>
              <a:rPr lang="en-US" altLang="ja-JP" sz="1800" dirty="0" smtClean="0"/>
              <a:t>called </a:t>
            </a:r>
            <a:r>
              <a:rPr lang="en-US" altLang="ja-JP" sz="1800" b="1" dirty="0" smtClean="0"/>
              <a:t>the price reduction </a:t>
            </a:r>
            <a:r>
              <a:rPr lang="en-US" altLang="ja-JP" sz="1800" dirty="0" smtClean="0"/>
              <a:t>or </a:t>
            </a:r>
            <a:r>
              <a:rPr lang="en-US" altLang="ja-JP" sz="1800" b="1" dirty="0" smtClean="0"/>
              <a:t>cost reduction</a:t>
            </a:r>
            <a:r>
              <a:rPr lang="en-US" altLang="ja-JP" sz="1800" dirty="0" smtClean="0"/>
              <a:t>. </a:t>
            </a:r>
          </a:p>
          <a:p>
            <a:pPr>
              <a:buNone/>
            </a:pPr>
            <a:r>
              <a:rPr lang="en-US" altLang="ja-JP" sz="1800" dirty="0" smtClean="0"/>
              <a:t>History of the economy has brought about price </a:t>
            </a:r>
            <a:r>
              <a:rPr lang="en-US" altLang="ja-JP" sz="1800" dirty="0" smtClean="0"/>
              <a:t>reduction </a:t>
            </a:r>
            <a:r>
              <a:rPr lang="en-US" altLang="ja-JP" sz="1800" dirty="0" smtClean="0"/>
              <a:t>and mass production due to continuous </a:t>
            </a:r>
            <a:r>
              <a:rPr lang="en-US" altLang="ja-JP" sz="1800" dirty="0" smtClean="0"/>
              <a:t> technological  </a:t>
            </a:r>
            <a:r>
              <a:rPr lang="en-US" altLang="ja-JP" sz="1800" dirty="0" smtClean="0"/>
              <a:t>innovation</a:t>
            </a:r>
          </a:p>
          <a:p>
            <a:r>
              <a:rPr lang="ja-JP" altLang="ja-JP" sz="1800" dirty="0" smtClean="0"/>
              <a:t>物価</a:t>
            </a:r>
            <a:r>
              <a:rPr lang="en-US" altLang="ja-JP" sz="1800" i="1" dirty="0" smtClean="0"/>
              <a:t>P</a:t>
            </a:r>
            <a:r>
              <a:rPr lang="ja-JP" altLang="ja-JP" sz="1800" dirty="0" smtClean="0"/>
              <a:t>の持続的下落は、企業の</a:t>
            </a:r>
            <a:r>
              <a:rPr lang="ja-JP" altLang="ja-JP" sz="1800" b="1" dirty="0" smtClean="0"/>
              <a:t>技術革新</a:t>
            </a:r>
            <a:r>
              <a:rPr lang="ja-JP" altLang="ja-JP" sz="1800" dirty="0" smtClean="0"/>
              <a:t>（</a:t>
            </a:r>
            <a:r>
              <a:rPr lang="en-US" altLang="ja-JP" sz="1800" dirty="0" smtClean="0"/>
              <a:t>innovation</a:t>
            </a:r>
            <a:r>
              <a:rPr lang="ja-JP" altLang="ja-JP" sz="1800" dirty="0" smtClean="0"/>
              <a:t>）による生産費節減でも起こる</a:t>
            </a:r>
          </a:p>
          <a:p>
            <a:r>
              <a:rPr lang="ja-JP" altLang="ja-JP" sz="1800" dirty="0" smtClean="0"/>
              <a:t>⇒限界費用曲線は下方シフト、</a:t>
            </a:r>
            <a:r>
              <a:rPr lang="en-US" altLang="ja-JP" sz="1800" dirty="0" smtClean="0"/>
              <a:t>18-7</a:t>
            </a:r>
            <a:r>
              <a:rPr lang="ja-JP" altLang="ja-JP" sz="1800" dirty="0" smtClean="0"/>
              <a:t>図のように総供給曲線</a:t>
            </a:r>
            <a:r>
              <a:rPr lang="en-US" altLang="ja-JP" sz="1800" i="1" dirty="0" smtClean="0"/>
              <a:t>AS</a:t>
            </a:r>
            <a:r>
              <a:rPr lang="ja-JP" altLang="ja-JP" sz="1800" dirty="0" smtClean="0"/>
              <a:t>も下方シフト。均衡点は</a:t>
            </a:r>
            <a:r>
              <a:rPr lang="en-US" altLang="ja-JP" sz="1800" i="1" dirty="0" smtClean="0"/>
              <a:t>E</a:t>
            </a:r>
            <a:r>
              <a:rPr lang="ja-JP" altLang="ja-JP" sz="1800" dirty="0" smtClean="0"/>
              <a:t>から</a:t>
            </a:r>
            <a:r>
              <a:rPr lang="en-US" altLang="ja-JP" sz="1800" i="1" dirty="0" smtClean="0"/>
              <a:t>E’</a:t>
            </a:r>
            <a:r>
              <a:rPr lang="ja-JP" altLang="ja-JP" sz="1800" dirty="0" smtClean="0"/>
              <a:t>へシフト、均衡所得は</a:t>
            </a:r>
            <a:r>
              <a:rPr lang="en-US" altLang="ja-JP" sz="1800" i="1" dirty="0" smtClean="0"/>
              <a:t>Y*</a:t>
            </a:r>
            <a:r>
              <a:rPr lang="ja-JP" altLang="ja-JP" sz="1800" dirty="0" smtClean="0"/>
              <a:t>から</a:t>
            </a:r>
            <a:r>
              <a:rPr lang="en-US" altLang="ja-JP" sz="1800" i="1" dirty="0" smtClean="0"/>
              <a:t>Y’</a:t>
            </a:r>
            <a:r>
              <a:rPr lang="ja-JP" altLang="ja-JP" sz="1800" dirty="0" err="1" smtClean="0"/>
              <a:t>へと</a:t>
            </a:r>
            <a:r>
              <a:rPr lang="ja-JP" altLang="ja-JP" sz="1800" dirty="0" smtClean="0"/>
              <a:t>増加均衡物価</a:t>
            </a:r>
            <a:r>
              <a:rPr lang="ja-JP" altLang="ja-JP" sz="1800" dirty="0" smtClean="0"/>
              <a:t>は</a:t>
            </a:r>
            <a:endParaRPr lang="en-US" altLang="ja-JP" sz="1800" dirty="0" smtClean="0"/>
          </a:p>
          <a:p>
            <a:r>
              <a:rPr lang="en-US" altLang="ja-JP" sz="1800" i="1" dirty="0" smtClean="0"/>
              <a:t>P</a:t>
            </a:r>
            <a:r>
              <a:rPr lang="en-US" altLang="ja-JP" sz="1800" i="1" dirty="0" smtClean="0"/>
              <a:t>*</a:t>
            </a:r>
            <a:r>
              <a:rPr lang="ja-JP" altLang="ja-JP" sz="1800" dirty="0" smtClean="0"/>
              <a:t>から</a:t>
            </a:r>
            <a:r>
              <a:rPr lang="en-US" altLang="ja-JP" sz="1800" i="1" dirty="0" smtClean="0"/>
              <a:t>P’</a:t>
            </a:r>
            <a:r>
              <a:rPr lang="ja-JP" altLang="ja-JP" sz="1800" dirty="0" err="1" smtClean="0"/>
              <a:t>へと</a:t>
            </a:r>
            <a:r>
              <a:rPr lang="ja-JP" altLang="ja-JP" sz="1800" dirty="0" smtClean="0"/>
              <a:t>下落。</a:t>
            </a:r>
          </a:p>
          <a:p>
            <a:r>
              <a:rPr lang="ja-JP" altLang="ja-JP" sz="1800" dirty="0" smtClean="0"/>
              <a:t>⇒物価下落が持続的に起こる状態はデフレーション</a:t>
            </a:r>
            <a:r>
              <a:rPr lang="ja-JP" altLang="ja-JP" sz="1800" dirty="0" smtClean="0"/>
              <a:t>、</a:t>
            </a:r>
            <a:endParaRPr lang="en-US" altLang="ja-JP" sz="1800" dirty="0" smtClean="0"/>
          </a:p>
          <a:p>
            <a:r>
              <a:rPr lang="ja-JP" altLang="ja-JP" sz="1800" dirty="0" smtClean="0"/>
              <a:t>本来</a:t>
            </a:r>
            <a:r>
              <a:rPr lang="ja-JP" altLang="ja-JP" sz="1800" dirty="0" smtClean="0"/>
              <a:t>のデフレーションとは明確に識別して</a:t>
            </a:r>
            <a:r>
              <a:rPr lang="ja-JP" altLang="ja-JP" sz="1800" b="1" dirty="0" smtClean="0"/>
              <a:t>低価格化</a:t>
            </a:r>
            <a:endParaRPr lang="en-US" altLang="ja-JP" sz="1800" b="1" dirty="0" smtClean="0"/>
          </a:p>
          <a:p>
            <a:r>
              <a:rPr lang="ja-JP" altLang="ja-JP" sz="1800" dirty="0" smtClean="0"/>
              <a:t>（</a:t>
            </a:r>
            <a:r>
              <a:rPr lang="en-US" altLang="ja-JP" sz="1800" dirty="0" smtClean="0"/>
              <a:t>price reduction</a:t>
            </a:r>
            <a:r>
              <a:rPr lang="ja-JP" altLang="ja-JP" sz="1800" dirty="0" smtClean="0"/>
              <a:t>）ないし</a:t>
            </a:r>
            <a:r>
              <a:rPr lang="ja-JP" altLang="ja-JP" sz="1800" b="1" dirty="0" smtClean="0"/>
              <a:t>低廉化</a:t>
            </a:r>
            <a:r>
              <a:rPr lang="ja-JP" altLang="ja-JP" sz="1800" dirty="0" smtClean="0"/>
              <a:t>と呼ぶのが適切</a:t>
            </a:r>
            <a:r>
              <a:rPr lang="ja-JP" altLang="ja-JP" sz="1800" dirty="0" smtClean="0"/>
              <a:t>。</a:t>
            </a:r>
            <a:endParaRPr lang="en-US" altLang="ja-JP" sz="1800" dirty="0" smtClean="0"/>
          </a:p>
          <a:p>
            <a:r>
              <a:rPr lang="ja-JP" altLang="ja-JP" sz="1800" dirty="0" smtClean="0"/>
              <a:t>経済</a:t>
            </a:r>
            <a:r>
              <a:rPr lang="ja-JP" altLang="ja-JP" sz="1800" dirty="0" smtClean="0"/>
              <a:t>の歴史は、絶えざる技術革新によって低価格化</a:t>
            </a:r>
            <a:r>
              <a:rPr lang="ja-JP" altLang="ja-JP" sz="1800" dirty="0" smtClean="0"/>
              <a:t>と</a:t>
            </a:r>
            <a:endParaRPr lang="en-US" altLang="ja-JP" sz="1800" dirty="0" smtClean="0"/>
          </a:p>
          <a:p>
            <a:r>
              <a:rPr lang="ja-JP" altLang="ja-JP" sz="1800" dirty="0" smtClean="0"/>
              <a:t>大量生産</a:t>
            </a:r>
            <a:r>
              <a:rPr lang="ja-JP" altLang="ja-JP" sz="1800" dirty="0" smtClean="0"/>
              <a:t>をもたらした歴史</a:t>
            </a:r>
            <a:r>
              <a:rPr lang="en-US" altLang="ja-JP" sz="1800" dirty="0" smtClean="0"/>
              <a:t>   18-7</a:t>
            </a:r>
            <a:r>
              <a:rPr lang="ja-JP" altLang="ja-JP" sz="1800" dirty="0" smtClean="0"/>
              <a:t>図</a:t>
            </a:r>
          </a:p>
          <a:p>
            <a:pPr>
              <a:buNone/>
            </a:pPr>
            <a:endParaRPr lang="ja-JP" altLang="ja-JP" sz="1800" dirty="0"/>
          </a:p>
        </p:txBody>
      </p:sp>
      <p:pic>
        <p:nvPicPr>
          <p:cNvPr id="5" name="図 4"/>
          <p:cNvPicPr/>
          <p:nvPr/>
        </p:nvPicPr>
        <p:blipFill>
          <a:blip r:embed="rId2" cstate="print"/>
          <a:srcRect/>
          <a:stretch>
            <a:fillRect/>
          </a:stretch>
        </p:blipFill>
        <p:spPr bwMode="auto">
          <a:xfrm>
            <a:off x="5940152" y="4005064"/>
            <a:ext cx="3203848" cy="285293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8062664" cy="404664"/>
          </a:xfrm>
        </p:spPr>
        <p:txBody>
          <a:bodyPr>
            <a:normAutofit/>
          </a:bodyPr>
          <a:lstStyle/>
          <a:p>
            <a:r>
              <a:rPr lang="ja-JP" altLang="ja-JP" sz="2000" b="1" dirty="0" smtClean="0"/>
              <a:t>４</a:t>
            </a:r>
            <a:r>
              <a:rPr lang="ja-JP" altLang="en-US" sz="2000" b="1" dirty="0" smtClean="0"/>
              <a:t>．</a:t>
            </a:r>
            <a:r>
              <a:rPr lang="en-US" altLang="ja-JP" sz="2000" b="1" dirty="0" smtClean="0"/>
              <a:t>Speculation </a:t>
            </a:r>
            <a:r>
              <a:rPr lang="en-US" altLang="ja-JP" sz="2000" b="1" dirty="0" smtClean="0"/>
              <a:t>and </a:t>
            </a:r>
            <a:r>
              <a:rPr lang="en-US" altLang="ja-JP" sz="2000" b="1" dirty="0" smtClean="0"/>
              <a:t>Bubble    </a:t>
            </a:r>
            <a:r>
              <a:rPr lang="ja-JP" altLang="ja-JP" sz="2000" b="1" dirty="0" smtClean="0"/>
              <a:t>投機</a:t>
            </a:r>
            <a:r>
              <a:rPr lang="ja-JP" altLang="ja-JP" sz="2000" b="1" dirty="0" smtClean="0"/>
              <a:t>とバブル</a:t>
            </a:r>
            <a:r>
              <a:rPr lang="en-US" altLang="ja-JP" sz="2000" b="1" dirty="0" smtClean="0"/>
              <a:t> </a:t>
            </a:r>
            <a:endParaRPr lang="ja-JP" altLang="ja-JP" sz="2000" dirty="0"/>
          </a:p>
        </p:txBody>
      </p:sp>
      <p:sp>
        <p:nvSpPr>
          <p:cNvPr id="6147" name="Rectangle 3"/>
          <p:cNvSpPr>
            <a:spLocks noGrp="1" noChangeArrowheads="1"/>
          </p:cNvSpPr>
          <p:nvPr>
            <p:ph idx="1"/>
          </p:nvPr>
        </p:nvSpPr>
        <p:spPr>
          <a:xfrm>
            <a:off x="0" y="404664"/>
            <a:ext cx="8610600" cy="6453336"/>
          </a:xfrm>
        </p:spPr>
        <p:txBody>
          <a:bodyPr>
            <a:normAutofit fontScale="92500" lnSpcReduction="20000"/>
          </a:bodyPr>
          <a:lstStyle/>
          <a:p>
            <a:pPr>
              <a:buNone/>
            </a:pPr>
            <a:r>
              <a:rPr lang="en-US" altLang="ja-JP" sz="1800" b="1" dirty="0" smtClean="0"/>
              <a:t>The </a:t>
            </a:r>
            <a:r>
              <a:rPr lang="en-US" altLang="ja-JP" sz="1800" b="1" dirty="0" smtClean="0"/>
              <a:t>law of demand </a:t>
            </a:r>
            <a:r>
              <a:rPr lang="en-US" altLang="ja-JP" sz="1800" dirty="0" smtClean="0"/>
              <a:t>that demand decreases as price increases, and demand increases as price goes down. </a:t>
            </a:r>
            <a:r>
              <a:rPr lang="en-US" altLang="ja-JP" sz="1800" b="1" dirty="0" smtClean="0"/>
              <a:t>The Law of Supply </a:t>
            </a:r>
            <a:r>
              <a:rPr lang="en-US" altLang="ja-JP" sz="1800" dirty="0" smtClean="0"/>
              <a:t>that supply increases as price rises and supply decreases as price goes down. Together, the law of demand and supply. ⇒ </a:t>
            </a:r>
            <a:r>
              <a:rPr lang="en-US" altLang="ja-JP" sz="1800" b="1" dirty="0" smtClean="0"/>
              <a:t>Stability condition</a:t>
            </a:r>
          </a:p>
          <a:p>
            <a:pPr>
              <a:buNone/>
            </a:pPr>
            <a:r>
              <a:rPr lang="en-US" altLang="ja-JP" sz="1800" dirty="0" smtClean="0"/>
              <a:t>More generally, the first derivative with respect to the price P of the excess demand function is minus, that is, the excess demand curve is downward to the right = </a:t>
            </a:r>
            <a:r>
              <a:rPr lang="en-US" altLang="ja-JP" sz="1800" b="1" dirty="0" err="1" smtClean="0"/>
              <a:t>Walras</a:t>
            </a:r>
            <a:r>
              <a:rPr lang="en-US" altLang="ja-JP" sz="1800" b="1" dirty="0" smtClean="0"/>
              <a:t>' stability condition</a:t>
            </a:r>
            <a:endParaRPr lang="en-US" altLang="ja-JP" sz="1800" dirty="0" smtClean="0"/>
          </a:p>
          <a:p>
            <a:pPr>
              <a:buNone/>
            </a:pPr>
            <a:r>
              <a:rPr lang="en-US" altLang="ja-JP" sz="1800" dirty="0" smtClean="0"/>
              <a:t>In the general equilibrium of a large number of markets, the condition of </a:t>
            </a:r>
            <a:r>
              <a:rPr lang="en-US" altLang="ja-JP" sz="1800" b="1" dirty="0" smtClean="0"/>
              <a:t>gross substitutability</a:t>
            </a:r>
            <a:r>
              <a:rPr lang="en-US" altLang="ja-JP" sz="1800" dirty="0" smtClean="0"/>
              <a:t>  that the demand decreases as the price of a certain good goes up and the demand for the substitute goods increases</a:t>
            </a:r>
          </a:p>
          <a:p>
            <a:pPr>
              <a:buNone/>
            </a:pPr>
            <a:r>
              <a:rPr lang="en-US" altLang="ja-JP" sz="1800" dirty="0" smtClean="0"/>
              <a:t>⇒ The market equilibrium is unstable if stability conditions are not met.</a:t>
            </a:r>
          </a:p>
          <a:p>
            <a:pPr>
              <a:buNone/>
            </a:pPr>
            <a:r>
              <a:rPr lang="en-US" altLang="ja-JP" sz="1800" b="1" dirty="0" smtClean="0"/>
              <a:t>Speculation based on price expectations </a:t>
            </a:r>
            <a:r>
              <a:rPr lang="en-US" altLang="ja-JP" sz="1800" dirty="0" smtClean="0"/>
              <a:t>... If you anticipate that the stock price of Company A will rise from 500 yen to 1000 yen, you can earn 500 yen if you buy it for 500 yen and sell it at 1,000 yen. </a:t>
            </a:r>
            <a:r>
              <a:rPr lang="en-US" altLang="ja-JP" sz="1800" b="1" dirty="0" smtClean="0"/>
              <a:t>Rising price gains </a:t>
            </a:r>
            <a:r>
              <a:rPr lang="en-US" altLang="ja-JP" sz="1800" dirty="0" smtClean="0"/>
              <a:t>= To capture </a:t>
            </a:r>
            <a:r>
              <a:rPr lang="en-US" altLang="ja-JP" sz="1800" b="1" dirty="0" smtClean="0"/>
              <a:t>capital gain </a:t>
            </a:r>
            <a:endParaRPr lang="en-US" altLang="ja-JP" sz="1800" b="1" dirty="0" smtClean="0"/>
          </a:p>
          <a:p>
            <a:r>
              <a:rPr lang="ja-JP" altLang="ja-JP" sz="1800" dirty="0" smtClean="0"/>
              <a:t>価格が上がれば需要は減り、価格が下がれば需要は増えるという原則＝</a:t>
            </a:r>
            <a:r>
              <a:rPr lang="ja-JP" altLang="ja-JP" sz="1800" b="1" dirty="0" smtClean="0"/>
              <a:t>需要法則</a:t>
            </a:r>
            <a:r>
              <a:rPr lang="ja-JP" altLang="ja-JP" sz="1800" dirty="0" smtClean="0"/>
              <a:t>（</a:t>
            </a:r>
            <a:r>
              <a:rPr lang="en-US" altLang="ja-JP" sz="1800" dirty="0" smtClean="0"/>
              <a:t>the law of demand</a:t>
            </a:r>
            <a:r>
              <a:rPr lang="ja-JP" altLang="ja-JP" sz="1800" dirty="0" smtClean="0"/>
              <a:t>）。価格が上がれば供給は増え、価格が下がれば供給は減るという原則＝</a:t>
            </a:r>
            <a:r>
              <a:rPr lang="ja-JP" altLang="ja-JP" sz="1800" b="1" dirty="0" smtClean="0"/>
              <a:t>供給法則</a:t>
            </a:r>
            <a:r>
              <a:rPr lang="ja-JP" altLang="ja-JP" sz="1800" dirty="0" smtClean="0"/>
              <a:t>（</a:t>
            </a:r>
            <a:r>
              <a:rPr lang="en-US" altLang="ja-JP" sz="1800" dirty="0" smtClean="0"/>
              <a:t>the law of supply</a:t>
            </a:r>
            <a:r>
              <a:rPr lang="ja-JP" altLang="ja-JP" sz="1800" dirty="0" smtClean="0"/>
              <a:t>）。両者を併せて</a:t>
            </a:r>
            <a:r>
              <a:rPr lang="ja-JP" altLang="ja-JP" sz="1800" b="1" dirty="0" smtClean="0"/>
              <a:t>需要･供給の法則</a:t>
            </a:r>
            <a:r>
              <a:rPr lang="ja-JP" altLang="ja-JP" sz="1800" dirty="0" smtClean="0"/>
              <a:t>。⇒安定条件</a:t>
            </a:r>
          </a:p>
          <a:p>
            <a:r>
              <a:rPr lang="ja-JP" altLang="ja-JP" sz="1800" dirty="0" smtClean="0"/>
              <a:t>より一般的には、超過需要関数の価格に関する</a:t>
            </a:r>
            <a:r>
              <a:rPr lang="en-US" altLang="ja-JP" sz="1800" dirty="0" smtClean="0"/>
              <a:t>1</a:t>
            </a:r>
            <a:r>
              <a:rPr lang="ja-JP" altLang="ja-JP" sz="1800" dirty="0" smtClean="0"/>
              <a:t>次微分がマイナス、つまり超過需要曲線が右下がりであること＝</a:t>
            </a:r>
            <a:r>
              <a:rPr lang="ja-JP" altLang="ja-JP" sz="1800" b="1" dirty="0" smtClean="0"/>
              <a:t>ワルラスの安定条件</a:t>
            </a:r>
            <a:endParaRPr lang="ja-JP" altLang="ja-JP" sz="1800" dirty="0" smtClean="0"/>
          </a:p>
          <a:p>
            <a:r>
              <a:rPr lang="ja-JP" altLang="ja-JP" sz="1800" dirty="0" smtClean="0"/>
              <a:t>多数市場の一般均衡では、ある財の価格が上がるとその需要が減り、その代替財の需要が増えるという</a:t>
            </a:r>
            <a:r>
              <a:rPr lang="ja-JP" altLang="ja-JP" sz="1800" b="1" dirty="0" smtClean="0"/>
              <a:t>粗代替性</a:t>
            </a:r>
            <a:r>
              <a:rPr lang="ja-JP" altLang="ja-JP" sz="1800" dirty="0" smtClean="0"/>
              <a:t>（</a:t>
            </a:r>
            <a:r>
              <a:rPr lang="en-US" altLang="ja-JP" sz="1800" dirty="0" smtClean="0"/>
              <a:t>gross substitutability</a:t>
            </a:r>
            <a:r>
              <a:rPr lang="ja-JP" altLang="ja-JP" sz="1800" dirty="0" smtClean="0"/>
              <a:t>）の条件</a:t>
            </a:r>
          </a:p>
          <a:p>
            <a:r>
              <a:rPr lang="ja-JP" altLang="ja-JP" sz="1800" dirty="0" smtClean="0"/>
              <a:t>安定条件が満たされない場合⇒市場均衡は不安定。</a:t>
            </a:r>
            <a:endParaRPr lang="en-US" altLang="ja-JP" sz="1800" dirty="0" smtClean="0"/>
          </a:p>
          <a:p>
            <a:r>
              <a:rPr lang="ja-JP" altLang="ja-JP" sz="1800" dirty="0" smtClean="0"/>
              <a:t>価格予想に基づく</a:t>
            </a:r>
            <a:r>
              <a:rPr lang="ja-JP" altLang="ja-JP" sz="1800" b="1" dirty="0" smtClean="0"/>
              <a:t>投機</a:t>
            </a:r>
            <a:r>
              <a:rPr lang="ja-JP" altLang="ja-JP" sz="1800" dirty="0" smtClean="0"/>
              <a:t>（</a:t>
            </a:r>
            <a:r>
              <a:rPr lang="en-US" altLang="ja-JP" sz="1800" dirty="0" smtClean="0"/>
              <a:t>speculation</a:t>
            </a:r>
            <a:r>
              <a:rPr lang="ja-JP" altLang="ja-JP" sz="1800" dirty="0" smtClean="0"/>
              <a:t>）……</a:t>
            </a:r>
            <a:r>
              <a:rPr lang="en-US" altLang="ja-JP" sz="1800" dirty="0" smtClean="0"/>
              <a:t>A</a:t>
            </a:r>
            <a:r>
              <a:rPr lang="ja-JP" altLang="ja-JP" sz="1800" dirty="0" smtClean="0"/>
              <a:t>社の株価が</a:t>
            </a:r>
            <a:r>
              <a:rPr lang="en-US" altLang="ja-JP" sz="1800" dirty="0" smtClean="0"/>
              <a:t>500</a:t>
            </a:r>
            <a:r>
              <a:rPr lang="ja-JP" altLang="ja-JP" sz="1800" dirty="0" smtClean="0"/>
              <a:t>円から</a:t>
            </a:r>
            <a:r>
              <a:rPr lang="en-US" altLang="ja-JP" sz="1800" dirty="0" smtClean="0"/>
              <a:t>1000</a:t>
            </a:r>
            <a:r>
              <a:rPr lang="ja-JP" altLang="ja-JP" sz="1800" dirty="0" smtClean="0"/>
              <a:t>円に上がると予想すれば、</a:t>
            </a:r>
            <a:r>
              <a:rPr lang="en-US" altLang="ja-JP" sz="1800" dirty="0" smtClean="0"/>
              <a:t>500</a:t>
            </a:r>
            <a:r>
              <a:rPr lang="ja-JP" altLang="ja-JP" sz="1800" dirty="0" smtClean="0"/>
              <a:t>円で買って</a:t>
            </a:r>
            <a:r>
              <a:rPr lang="en-US" altLang="ja-JP" sz="1800" dirty="0" smtClean="0"/>
              <a:t>1000</a:t>
            </a:r>
            <a:r>
              <a:rPr lang="ja-JP" altLang="ja-JP" sz="1800" dirty="0" smtClean="0"/>
              <a:t>円になったところで売れば</a:t>
            </a:r>
            <a:r>
              <a:rPr lang="en-US" altLang="ja-JP" sz="1800" dirty="0" smtClean="0"/>
              <a:t>500</a:t>
            </a:r>
            <a:r>
              <a:rPr lang="ja-JP" altLang="ja-JP" sz="1800" dirty="0" smtClean="0"/>
              <a:t>円の利益を得ることができる。</a:t>
            </a:r>
            <a:r>
              <a:rPr lang="ja-JP" altLang="ja-JP" sz="1800" b="1" dirty="0" smtClean="0"/>
              <a:t>値上がり益</a:t>
            </a:r>
            <a:r>
              <a:rPr lang="ja-JP" altLang="ja-JP" sz="1800" dirty="0" smtClean="0"/>
              <a:t>＝</a:t>
            </a:r>
            <a:r>
              <a:rPr lang="ja-JP" altLang="ja-JP" sz="1800" b="1" dirty="0" smtClean="0"/>
              <a:t>資本利得</a:t>
            </a:r>
            <a:r>
              <a:rPr lang="ja-JP" altLang="ja-JP" sz="1800" dirty="0" smtClean="0"/>
              <a:t>（</a:t>
            </a:r>
            <a:r>
              <a:rPr lang="en-US" altLang="ja-JP" sz="1800" dirty="0" smtClean="0"/>
              <a:t>capital gain</a:t>
            </a:r>
            <a:r>
              <a:rPr lang="ja-JP" altLang="ja-JP" sz="1800" dirty="0" smtClean="0"/>
              <a:t>）を求めて取引をすることが、投機</a:t>
            </a:r>
          </a:p>
          <a:p>
            <a:pPr>
              <a:buNone/>
            </a:pPr>
            <a:endParaRPr lang="en-US" altLang="ja-JP" sz="1800" b="1" dirty="0" smtClean="0"/>
          </a:p>
          <a:p>
            <a:pPr>
              <a:buNone/>
            </a:pPr>
            <a:endParaRPr lang="ja-JP" altLang="ja-JP" sz="1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7414592" cy="404663"/>
          </a:xfrm>
        </p:spPr>
        <p:txBody>
          <a:bodyPr>
            <a:normAutofit/>
          </a:bodyPr>
          <a:lstStyle/>
          <a:p>
            <a:r>
              <a:rPr lang="ja-JP" altLang="ja-JP" sz="2000" b="1" dirty="0" smtClean="0"/>
              <a:t>４</a:t>
            </a:r>
            <a:r>
              <a:rPr lang="en-US" altLang="ja-JP" sz="2000" b="1" dirty="0" smtClean="0"/>
              <a:t>B</a:t>
            </a:r>
            <a:r>
              <a:rPr lang="ja-JP" altLang="en-US" sz="2000" b="1" dirty="0" err="1" smtClean="0"/>
              <a:t>．</a:t>
            </a:r>
            <a:r>
              <a:rPr lang="en-US" altLang="ja-JP" sz="2000" b="1" dirty="0" smtClean="0"/>
              <a:t>Speculation </a:t>
            </a:r>
            <a:r>
              <a:rPr lang="en-US" altLang="ja-JP" sz="2000" b="1" dirty="0" smtClean="0"/>
              <a:t>and </a:t>
            </a:r>
            <a:r>
              <a:rPr lang="en-US" altLang="ja-JP" sz="2000" b="1" dirty="0" smtClean="0"/>
              <a:t>Bubble  </a:t>
            </a:r>
            <a:r>
              <a:rPr lang="ja-JP" altLang="ja-JP" sz="2000" b="1" dirty="0" smtClean="0"/>
              <a:t>投機</a:t>
            </a:r>
            <a:r>
              <a:rPr lang="ja-JP" altLang="ja-JP" sz="2000" b="1" dirty="0" smtClean="0"/>
              <a:t>とバブル</a:t>
            </a:r>
            <a:r>
              <a:rPr lang="en-US" altLang="ja-JP" sz="2000" b="1" dirty="0" smtClean="0"/>
              <a:t> </a:t>
            </a:r>
            <a:endParaRPr lang="ja-JP" altLang="ja-JP" sz="2000" dirty="0"/>
          </a:p>
        </p:txBody>
      </p:sp>
      <p:sp>
        <p:nvSpPr>
          <p:cNvPr id="6147" name="Rectangle 3"/>
          <p:cNvSpPr>
            <a:spLocks noGrp="1" noChangeArrowheads="1"/>
          </p:cNvSpPr>
          <p:nvPr>
            <p:ph idx="1"/>
          </p:nvPr>
        </p:nvSpPr>
        <p:spPr>
          <a:xfrm>
            <a:off x="0" y="404664"/>
            <a:ext cx="9144000" cy="6220544"/>
          </a:xfrm>
        </p:spPr>
        <p:txBody>
          <a:bodyPr>
            <a:normAutofit lnSpcReduction="10000"/>
          </a:bodyPr>
          <a:lstStyle/>
          <a:p>
            <a:pPr>
              <a:buNone/>
            </a:pPr>
            <a:r>
              <a:rPr lang="en-US" altLang="ja-JP" sz="1800" dirty="0" smtClean="0"/>
              <a:t>If </a:t>
            </a:r>
            <a:r>
              <a:rPr lang="en-US" altLang="ja-JP" sz="1800" dirty="0" smtClean="0"/>
              <a:t>the expected price is close to the </a:t>
            </a:r>
            <a:r>
              <a:rPr lang="en-US" altLang="ja-JP" sz="1800" b="1" dirty="0" smtClean="0"/>
              <a:t>theoretical price reflecting actual factors </a:t>
            </a:r>
            <a:r>
              <a:rPr lang="en-US" altLang="ja-JP" sz="1800" dirty="0" smtClean="0"/>
              <a:t>(fundamentals), there is no particular problem in speculation. For example, if the profit doubles as the revenue sharply increases, even if the stock price doubles, it is at the theoretical price. If profits are halved after the sharp decline in sales, even if the stock price is reduced by half, it is at the theoretical price. </a:t>
            </a:r>
          </a:p>
          <a:p>
            <a:pPr>
              <a:buNone/>
            </a:pPr>
            <a:r>
              <a:rPr lang="en-US" altLang="ja-JP" sz="1800" dirty="0" smtClean="0"/>
              <a:t>However, if the stock price doubles despite the profit becoming 1.5 times, 250 yen out of 1000 yen does not reflect the actual condition and it will be excessive.</a:t>
            </a:r>
            <a:br>
              <a:rPr lang="en-US" altLang="ja-JP" sz="1800" dirty="0" smtClean="0"/>
            </a:br>
            <a:r>
              <a:rPr lang="en-US" altLang="ja-JP" sz="1800" dirty="0" smtClean="0"/>
              <a:t>⇒ </a:t>
            </a:r>
            <a:r>
              <a:rPr lang="en-US" altLang="ja-JP" sz="1800" b="1" dirty="0" smtClean="0"/>
              <a:t>Bubble </a:t>
            </a:r>
            <a:r>
              <a:rPr lang="en-US" altLang="ja-JP" sz="1800" dirty="0" smtClean="0"/>
              <a:t>(foam) is </a:t>
            </a:r>
            <a:r>
              <a:rPr lang="en-US" altLang="ja-JP" sz="1800" b="1" dirty="0" smtClean="0"/>
              <a:t>a rising portion that exceeds the theoretical price reflecting actual conditions</a:t>
            </a:r>
            <a:r>
              <a:rPr lang="en-US" altLang="ja-JP" sz="1800" b="1" dirty="0" smtClean="0"/>
              <a:t>.</a:t>
            </a:r>
          </a:p>
          <a:p>
            <a:r>
              <a:rPr lang="ja-JP" altLang="ja-JP" sz="1800" dirty="0" smtClean="0"/>
              <a:t>予想価格が</a:t>
            </a:r>
            <a:r>
              <a:rPr lang="ja-JP" altLang="ja-JP" sz="1800" b="1" dirty="0" smtClean="0"/>
              <a:t>実態</a:t>
            </a:r>
            <a:r>
              <a:rPr lang="ja-JP" altLang="ja-JP" sz="1800" dirty="0" smtClean="0"/>
              <a:t>（</a:t>
            </a:r>
            <a:r>
              <a:rPr lang="en-US" altLang="ja-JP" sz="1800" dirty="0" smtClean="0"/>
              <a:t>fundamentals</a:t>
            </a:r>
            <a:r>
              <a:rPr lang="ja-JP" altLang="ja-JP" sz="1800" dirty="0" smtClean="0"/>
              <a:t>）を反映した</a:t>
            </a:r>
            <a:r>
              <a:rPr lang="ja-JP" altLang="ja-JP" sz="1800" b="1" dirty="0" smtClean="0"/>
              <a:t>理論価格</a:t>
            </a:r>
            <a:endParaRPr lang="en-US" altLang="ja-JP" sz="1800" b="1" dirty="0" smtClean="0"/>
          </a:p>
          <a:p>
            <a:r>
              <a:rPr lang="ja-JP" altLang="ja-JP" sz="1800" dirty="0" smtClean="0"/>
              <a:t>（</a:t>
            </a:r>
            <a:r>
              <a:rPr lang="en-US" altLang="ja-JP" sz="1800" dirty="0" smtClean="0"/>
              <a:t>theoretical price</a:t>
            </a:r>
            <a:r>
              <a:rPr lang="ja-JP" altLang="ja-JP" sz="1800" dirty="0" smtClean="0"/>
              <a:t>）に近ければ、投機でも特に問題は</a:t>
            </a:r>
            <a:endParaRPr lang="en-US" altLang="ja-JP" sz="1800" dirty="0" smtClean="0"/>
          </a:p>
          <a:p>
            <a:r>
              <a:rPr lang="ja-JP" altLang="ja-JP" sz="1800" dirty="0" smtClean="0"/>
              <a:t>ない。例えば売上げが急増して、利益が</a:t>
            </a:r>
            <a:r>
              <a:rPr lang="en-US" altLang="ja-JP" sz="1800" dirty="0" smtClean="0"/>
              <a:t>2</a:t>
            </a:r>
            <a:r>
              <a:rPr lang="ja-JP" altLang="ja-JP" sz="1800" dirty="0" smtClean="0"/>
              <a:t>倍になる場合</a:t>
            </a:r>
            <a:endParaRPr lang="en-US" altLang="ja-JP" sz="1800" dirty="0" smtClean="0"/>
          </a:p>
          <a:p>
            <a:r>
              <a:rPr lang="ja-JP" altLang="ja-JP" sz="1800" dirty="0" smtClean="0"/>
              <a:t>には、株価が</a:t>
            </a:r>
            <a:r>
              <a:rPr lang="en-US" altLang="ja-JP" sz="1800" dirty="0" smtClean="0"/>
              <a:t>2</a:t>
            </a:r>
            <a:r>
              <a:rPr lang="ja-JP" altLang="ja-JP" sz="1800" dirty="0" smtClean="0"/>
              <a:t>倍になっても理論価格通りである。その後</a:t>
            </a:r>
            <a:endParaRPr lang="en-US" altLang="ja-JP" sz="1800" dirty="0" smtClean="0"/>
          </a:p>
          <a:p>
            <a:r>
              <a:rPr lang="ja-JP" altLang="ja-JP" sz="1800" dirty="0" smtClean="0"/>
              <a:t>売上げが急減して利益が半減すれば、株価が半減して</a:t>
            </a:r>
            <a:endParaRPr lang="en-US" altLang="ja-JP" sz="1800" dirty="0" smtClean="0"/>
          </a:p>
          <a:p>
            <a:r>
              <a:rPr lang="ja-JP" altLang="ja-JP" sz="1800" dirty="0" smtClean="0"/>
              <a:t>も理論価格通りである。</a:t>
            </a:r>
            <a:endParaRPr lang="en-US" altLang="ja-JP" sz="1800" dirty="0" smtClean="0"/>
          </a:p>
          <a:p>
            <a:r>
              <a:rPr lang="ja-JP" altLang="ja-JP" sz="1800" dirty="0" smtClean="0"/>
              <a:t>ところが利益が</a:t>
            </a:r>
            <a:r>
              <a:rPr lang="en-US" altLang="ja-JP" sz="1800" dirty="0" smtClean="0"/>
              <a:t>1.5</a:t>
            </a:r>
            <a:r>
              <a:rPr lang="ja-JP" altLang="ja-JP" sz="1800" dirty="0" smtClean="0"/>
              <a:t>倍になるにも関わらず、株価が</a:t>
            </a:r>
            <a:r>
              <a:rPr lang="en-US" altLang="ja-JP" sz="1800" dirty="0" smtClean="0"/>
              <a:t>2</a:t>
            </a:r>
            <a:r>
              <a:rPr lang="ja-JP" altLang="ja-JP" sz="1800" dirty="0" smtClean="0"/>
              <a:t>倍に</a:t>
            </a:r>
            <a:endParaRPr lang="en-US" altLang="ja-JP" sz="1800" dirty="0" smtClean="0"/>
          </a:p>
          <a:p>
            <a:r>
              <a:rPr lang="ja-JP" altLang="ja-JP" sz="1800" dirty="0" smtClean="0"/>
              <a:t>なる場合には、</a:t>
            </a:r>
            <a:r>
              <a:rPr lang="en-US" altLang="ja-JP" sz="1800" dirty="0" smtClean="0"/>
              <a:t>1000</a:t>
            </a:r>
            <a:r>
              <a:rPr lang="ja-JP" altLang="ja-JP" sz="1800" dirty="0" smtClean="0"/>
              <a:t>円のうち</a:t>
            </a:r>
            <a:r>
              <a:rPr lang="en-US" altLang="ja-JP" sz="1800" dirty="0" smtClean="0"/>
              <a:t>250</a:t>
            </a:r>
            <a:r>
              <a:rPr lang="ja-JP" altLang="ja-JP" sz="1800" dirty="0" smtClean="0"/>
              <a:t>円は実態を反映しない</a:t>
            </a:r>
            <a:endParaRPr lang="en-US" altLang="ja-JP" sz="1800" dirty="0" smtClean="0"/>
          </a:p>
          <a:p>
            <a:r>
              <a:rPr lang="ja-JP" altLang="ja-JP" sz="1800" dirty="0" smtClean="0"/>
              <a:t>上がり過ぎとなる。</a:t>
            </a:r>
          </a:p>
          <a:p>
            <a:r>
              <a:rPr lang="ja-JP" altLang="ja-JP" sz="1800" dirty="0" smtClean="0"/>
              <a:t>⇒実態を反映した理論価格を超える値上がり部分を</a:t>
            </a:r>
            <a:r>
              <a:rPr lang="ja-JP" altLang="ja-JP" sz="1800" dirty="0" smtClean="0"/>
              <a:t>、</a:t>
            </a:r>
            <a:endParaRPr lang="en-US" altLang="ja-JP" sz="1800" dirty="0" smtClean="0"/>
          </a:p>
          <a:p>
            <a:r>
              <a:rPr lang="ja-JP" altLang="ja-JP" sz="1800" b="1" dirty="0" smtClean="0"/>
              <a:t>バブル</a:t>
            </a:r>
            <a:r>
              <a:rPr lang="ja-JP" altLang="ja-JP" sz="1800" dirty="0" smtClean="0"/>
              <a:t>（泡沫：</a:t>
            </a:r>
            <a:r>
              <a:rPr lang="en-US" altLang="ja-JP" sz="1800" dirty="0" smtClean="0"/>
              <a:t>bubble</a:t>
            </a:r>
            <a:r>
              <a:rPr lang="ja-JP" altLang="ja-JP" sz="1800" dirty="0" smtClean="0"/>
              <a:t>）</a:t>
            </a:r>
            <a:endParaRPr lang="en-US" altLang="ja-JP" sz="1800" dirty="0" smtClean="0"/>
          </a:p>
          <a:p>
            <a:pPr>
              <a:buNone/>
            </a:pPr>
            <a:endParaRPr lang="ja-JP" altLang="ja-JP" sz="1800" b="1" dirty="0"/>
          </a:p>
        </p:txBody>
      </p:sp>
      <p:pic>
        <p:nvPicPr>
          <p:cNvPr id="4" name="図 3"/>
          <p:cNvPicPr/>
          <p:nvPr/>
        </p:nvPicPr>
        <p:blipFill>
          <a:blip r:embed="rId2" cstate="print"/>
          <a:srcRect/>
          <a:stretch>
            <a:fillRect/>
          </a:stretch>
        </p:blipFill>
        <p:spPr bwMode="auto">
          <a:xfrm>
            <a:off x="5796136" y="3717032"/>
            <a:ext cx="3347864" cy="314096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7504" y="0"/>
            <a:ext cx="9036496" cy="548680"/>
          </a:xfrm>
        </p:spPr>
        <p:txBody>
          <a:bodyPr>
            <a:normAutofit fontScale="90000"/>
          </a:bodyPr>
          <a:lstStyle/>
          <a:p>
            <a:r>
              <a:rPr lang="ja-JP" altLang="ja-JP" sz="2000" b="1" dirty="0" smtClean="0"/>
              <a:t> ５</a:t>
            </a:r>
            <a:r>
              <a:rPr lang="ja-JP" altLang="ja-JP" sz="2000" b="1" dirty="0" smtClean="0"/>
              <a:t>．</a:t>
            </a:r>
            <a:r>
              <a:rPr lang="en-US" altLang="ja-JP" sz="2000" b="1" dirty="0" smtClean="0"/>
              <a:t>Inflation </a:t>
            </a:r>
            <a:r>
              <a:rPr lang="en-US" altLang="ja-JP" sz="2000" b="1" dirty="0" smtClean="0"/>
              <a:t>and Unemployment: Phillips </a:t>
            </a:r>
            <a:r>
              <a:rPr lang="en-US" altLang="ja-JP" sz="2000" b="1" dirty="0" smtClean="0"/>
              <a:t>Curve</a:t>
            </a:r>
            <a:br>
              <a:rPr lang="en-US" altLang="ja-JP" sz="2000" b="1" dirty="0" smtClean="0"/>
            </a:br>
            <a:r>
              <a:rPr lang="ja-JP" altLang="ja-JP" sz="2000" b="1" dirty="0" smtClean="0"/>
              <a:t>インフレーション</a:t>
            </a:r>
            <a:r>
              <a:rPr lang="ja-JP" altLang="ja-JP" sz="2000" b="1" dirty="0" smtClean="0"/>
              <a:t>と失業：フィリップス曲線</a:t>
            </a:r>
            <a:r>
              <a:rPr lang="ja-JP" altLang="en-US" sz="2000" b="1" dirty="0" smtClean="0"/>
              <a:t>　　</a:t>
            </a:r>
            <a:endParaRPr lang="ja-JP" altLang="ja-JP" sz="2000" dirty="0"/>
          </a:p>
        </p:txBody>
      </p:sp>
      <p:sp>
        <p:nvSpPr>
          <p:cNvPr id="8195" name="Rectangle 3"/>
          <p:cNvSpPr>
            <a:spLocks noGrp="1" noChangeArrowheads="1"/>
          </p:cNvSpPr>
          <p:nvPr>
            <p:ph idx="1"/>
          </p:nvPr>
        </p:nvSpPr>
        <p:spPr>
          <a:xfrm>
            <a:off x="0" y="548680"/>
            <a:ext cx="9144000" cy="6166445"/>
          </a:xfrm>
        </p:spPr>
        <p:txBody>
          <a:bodyPr>
            <a:normAutofit fontScale="77500" lnSpcReduction="20000"/>
          </a:bodyPr>
          <a:lstStyle/>
          <a:p>
            <a:r>
              <a:rPr lang="en-US" altLang="ja-JP" sz="2100" dirty="0" smtClean="0"/>
              <a:t>AW Phillips, long-run </a:t>
            </a:r>
            <a:r>
              <a:rPr lang="en-US" altLang="ja-JP" sz="2100" dirty="0" smtClean="0"/>
              <a:t>statistical data in the UK for about 100 years from 1861 to 1957, a minus relationship between the money wage increase rate </a:t>
            </a:r>
            <a:r>
              <a:rPr lang="el-GR" altLang="ja-JP" sz="2100" dirty="0" smtClean="0"/>
              <a:t>Δ</a:t>
            </a:r>
            <a:r>
              <a:rPr lang="en-US" altLang="ja-JP" sz="2100" dirty="0" smtClean="0"/>
              <a:t>w / w and the unemployment rate u as shown in 18-9, a downward </a:t>
            </a:r>
            <a:r>
              <a:rPr lang="en-US" altLang="ja-JP" sz="2100" dirty="0" smtClean="0"/>
              <a:t>sloping.  He </a:t>
            </a:r>
            <a:r>
              <a:rPr lang="en-US" altLang="ja-JP" sz="2100" dirty="0" smtClean="0"/>
              <a:t>found that the curve can be stably </a:t>
            </a:r>
            <a:r>
              <a:rPr lang="en-US" altLang="ja-JP" sz="2100" dirty="0" smtClean="0"/>
              <a:t>drawn</a:t>
            </a:r>
            <a:r>
              <a:rPr lang="en-US" altLang="ja-JP" sz="2100" dirty="0" smtClean="0"/>
              <a:t>. </a:t>
            </a:r>
            <a:endParaRPr lang="en-US" altLang="ja-JP" sz="2100" dirty="0" smtClean="0"/>
          </a:p>
          <a:p>
            <a:r>
              <a:rPr lang="en-US" altLang="ja-JP" sz="2100" dirty="0" smtClean="0"/>
              <a:t> Phillips curve,   </a:t>
            </a:r>
            <a:r>
              <a:rPr lang="el-GR" altLang="ja-JP" sz="2100" dirty="0" smtClean="0"/>
              <a:t>Δ</a:t>
            </a:r>
            <a:r>
              <a:rPr lang="en-US" altLang="ja-JP" sz="2100" dirty="0" smtClean="0"/>
              <a:t>w / w = f (u) f '(u) &lt;0</a:t>
            </a:r>
            <a:br>
              <a:rPr lang="en-US" altLang="ja-JP" sz="2100" dirty="0" smtClean="0"/>
            </a:br>
            <a:r>
              <a:rPr lang="en-US" altLang="ja-JP" sz="2100" dirty="0" smtClean="0"/>
              <a:t>Simplify this linearly</a:t>
            </a:r>
            <a:r>
              <a:rPr lang="en-US" altLang="ja-JP" sz="2100" dirty="0" smtClean="0"/>
              <a:t>.  </a:t>
            </a:r>
            <a:r>
              <a:rPr lang="el-GR" altLang="ja-JP" sz="2100" dirty="0" smtClean="0"/>
              <a:t>Δ</a:t>
            </a:r>
            <a:r>
              <a:rPr lang="en-US" altLang="ja-JP" sz="2100" dirty="0" smtClean="0"/>
              <a:t>w / w = f (u) = a </a:t>
            </a:r>
            <a:r>
              <a:rPr lang="en-US" altLang="ja-JP" sz="2100" dirty="0" smtClean="0"/>
              <a:t>– </a:t>
            </a:r>
            <a:r>
              <a:rPr lang="en-US" altLang="ja-JP" sz="2100" dirty="0" err="1" smtClean="0"/>
              <a:t>bu</a:t>
            </a:r>
            <a:r>
              <a:rPr lang="en-US" altLang="ja-JP" sz="2100" dirty="0" smtClean="0"/>
              <a:t>   </a:t>
            </a:r>
            <a:r>
              <a:rPr lang="en-US" altLang="ja-JP" sz="2100" dirty="0" smtClean="0"/>
              <a:t>f '(u) = - b &lt;0 a&gt; 0 b&gt; 0</a:t>
            </a:r>
            <a:br>
              <a:rPr lang="en-US" altLang="ja-JP" sz="2100" dirty="0" smtClean="0"/>
            </a:br>
            <a:r>
              <a:rPr lang="en-US" altLang="ja-JP" sz="2100" dirty="0" smtClean="0"/>
              <a:t>The unemployment rate at the point where Phillips curve crosses the horizontal axis is u </a:t>
            </a:r>
            <a:r>
              <a:rPr lang="en-US" altLang="ja-JP" sz="2100" dirty="0" smtClean="0"/>
              <a:t>*</a:t>
            </a:r>
          </a:p>
          <a:p>
            <a:r>
              <a:rPr lang="el-GR" altLang="ja-JP" sz="2100" dirty="0" smtClean="0"/>
              <a:t>Δ</a:t>
            </a:r>
            <a:r>
              <a:rPr lang="en-US" altLang="ja-JP" sz="2100" dirty="0" smtClean="0"/>
              <a:t>w / w = a-</a:t>
            </a:r>
            <a:r>
              <a:rPr lang="en-US" altLang="ja-JP" sz="2100" dirty="0" err="1" smtClean="0"/>
              <a:t>bu</a:t>
            </a:r>
            <a:r>
              <a:rPr lang="en-US" altLang="ja-JP" sz="2100" dirty="0" smtClean="0"/>
              <a:t> = 0 </a:t>
            </a:r>
            <a:r>
              <a:rPr lang="en-US" altLang="ja-JP" sz="2100" dirty="0" smtClean="0"/>
              <a:t>    u </a:t>
            </a:r>
            <a:r>
              <a:rPr lang="en-US" altLang="ja-JP" sz="2100" dirty="0" smtClean="0"/>
              <a:t>* = a / b</a:t>
            </a:r>
            <a:br>
              <a:rPr lang="en-US" altLang="ja-JP" sz="2100" dirty="0" smtClean="0"/>
            </a:br>
            <a:r>
              <a:rPr lang="en-US" altLang="ja-JP" sz="2100" dirty="0" smtClean="0"/>
              <a:t>Therefore, since a = </a:t>
            </a:r>
            <a:r>
              <a:rPr lang="en-US" altLang="ja-JP" sz="2100" dirty="0" err="1" smtClean="0"/>
              <a:t>bu</a:t>
            </a:r>
            <a:r>
              <a:rPr lang="en-US" altLang="ja-JP" sz="2100" dirty="0" smtClean="0"/>
              <a:t> *, if you substitute this,</a:t>
            </a:r>
            <a:br>
              <a:rPr lang="en-US" altLang="ja-JP" sz="2100" dirty="0" smtClean="0"/>
            </a:br>
            <a:r>
              <a:rPr lang="el-GR" altLang="ja-JP" sz="2100" dirty="0" smtClean="0"/>
              <a:t>Δ</a:t>
            </a:r>
            <a:r>
              <a:rPr lang="en-US" altLang="ja-JP" sz="2100" dirty="0" smtClean="0"/>
              <a:t>w / w = </a:t>
            </a:r>
            <a:r>
              <a:rPr lang="en-US" altLang="ja-JP" sz="2100" dirty="0" err="1" smtClean="0"/>
              <a:t>bu</a:t>
            </a:r>
            <a:r>
              <a:rPr lang="en-US" altLang="ja-JP" sz="2100" dirty="0" smtClean="0"/>
              <a:t> * - </a:t>
            </a:r>
            <a:r>
              <a:rPr lang="en-US" altLang="ja-JP" sz="2100" dirty="0" err="1" smtClean="0"/>
              <a:t>bu</a:t>
            </a:r>
            <a:r>
              <a:rPr lang="en-US" altLang="ja-JP" sz="2100" dirty="0" smtClean="0"/>
              <a:t> = - b (u - u *)</a:t>
            </a:r>
            <a:br>
              <a:rPr lang="en-US" altLang="ja-JP" sz="2100" dirty="0" smtClean="0"/>
            </a:br>
            <a:r>
              <a:rPr lang="en-US" altLang="ja-JP" sz="2100" dirty="0" smtClean="0"/>
              <a:t>u * is the unemployment rate that exists even in full employment, </a:t>
            </a:r>
            <a:r>
              <a:rPr lang="en-US" altLang="ja-JP" sz="2100" dirty="0" smtClean="0"/>
              <a:t>frictional unemployment. </a:t>
            </a:r>
          </a:p>
          <a:p>
            <a:r>
              <a:rPr lang="en-US" altLang="ja-JP" sz="2100" dirty="0" smtClean="0"/>
              <a:t> ∴ The downward rigidity of money </a:t>
            </a:r>
            <a:r>
              <a:rPr lang="en-US" altLang="ja-JP" sz="2100" dirty="0" smtClean="0"/>
              <a:t>wage rate w </a:t>
            </a:r>
            <a:r>
              <a:rPr lang="en-US" altLang="ja-JP" sz="2100" dirty="0" smtClean="0"/>
              <a:t>observed by Keynes is a phenomenon in the short </a:t>
            </a:r>
            <a:r>
              <a:rPr lang="en-US" altLang="ja-JP" sz="2100" dirty="0" smtClean="0"/>
              <a:t>run, </a:t>
            </a:r>
            <a:r>
              <a:rPr lang="en-US" altLang="ja-JP" sz="2100" dirty="0" smtClean="0"/>
              <a:t>the fact that the money </a:t>
            </a:r>
            <a:r>
              <a:rPr lang="en-US" altLang="ja-JP" sz="2100" dirty="0" smtClean="0"/>
              <a:t>wage rate </a:t>
            </a:r>
            <a:r>
              <a:rPr lang="en-US" altLang="ja-JP" sz="2100" dirty="0" smtClean="0"/>
              <a:t>w is fluctuating when viewed in the long </a:t>
            </a:r>
            <a:r>
              <a:rPr lang="en-US" altLang="ja-JP" sz="2100" dirty="0" smtClean="0"/>
              <a:t>run </a:t>
            </a:r>
            <a:r>
              <a:rPr lang="en-US" altLang="ja-JP" sz="2100" dirty="0" smtClean="0"/>
              <a:t>of more than one year. Figure </a:t>
            </a:r>
            <a:r>
              <a:rPr lang="en-US" altLang="ja-JP" sz="2100" dirty="0" smtClean="0"/>
              <a:t>18-9</a:t>
            </a:r>
          </a:p>
          <a:p>
            <a:r>
              <a:rPr lang="ja-JP" altLang="ja-JP" sz="2100" b="1" dirty="0" smtClean="0"/>
              <a:t>フィリップス</a:t>
            </a:r>
            <a:r>
              <a:rPr lang="ja-JP" altLang="ja-JP" sz="2100" dirty="0" smtClean="0"/>
              <a:t>（</a:t>
            </a:r>
            <a:r>
              <a:rPr lang="en-US" altLang="ja-JP" sz="2100" dirty="0" smtClean="0"/>
              <a:t>A. W. Phillips</a:t>
            </a:r>
            <a:r>
              <a:rPr lang="ja-JP" altLang="ja-JP" sz="2100" dirty="0" smtClean="0"/>
              <a:t>）、</a:t>
            </a:r>
            <a:r>
              <a:rPr lang="en-US" altLang="ja-JP" sz="2100" dirty="0" smtClean="0"/>
              <a:t>1861</a:t>
            </a:r>
            <a:r>
              <a:rPr lang="ja-JP" altLang="ja-JP" sz="2100" dirty="0" smtClean="0"/>
              <a:t>～</a:t>
            </a:r>
            <a:r>
              <a:rPr lang="en-US" altLang="ja-JP" sz="2100" dirty="0" smtClean="0"/>
              <a:t>1957</a:t>
            </a:r>
            <a:r>
              <a:rPr lang="ja-JP" altLang="ja-JP" sz="2100" dirty="0" smtClean="0"/>
              <a:t>年の約</a:t>
            </a:r>
            <a:r>
              <a:rPr lang="en-US" altLang="ja-JP" sz="2100" dirty="0" smtClean="0"/>
              <a:t>100</a:t>
            </a:r>
            <a:r>
              <a:rPr lang="ja-JP" altLang="ja-JP" sz="2100" dirty="0" smtClean="0"/>
              <a:t>年間におけるイギリスの長期統計データ、</a:t>
            </a:r>
            <a:r>
              <a:rPr lang="en-US" altLang="ja-JP" sz="2100" dirty="0" smtClean="0"/>
              <a:t>18-9</a:t>
            </a:r>
            <a:r>
              <a:rPr lang="ja-JP" altLang="ja-JP" sz="2100" dirty="0" smtClean="0"/>
              <a:t>図のように貨幣賃金上昇率Δ</a:t>
            </a:r>
            <a:r>
              <a:rPr lang="en-US" altLang="ja-JP" sz="2100" dirty="0" smtClean="0"/>
              <a:t>w/w</a:t>
            </a:r>
            <a:r>
              <a:rPr lang="ja-JP" altLang="ja-JP" sz="2100" dirty="0" smtClean="0"/>
              <a:t>と失業率</a:t>
            </a:r>
            <a:r>
              <a:rPr lang="en-US" altLang="ja-JP" sz="2100" dirty="0" smtClean="0"/>
              <a:t>u</a:t>
            </a:r>
            <a:r>
              <a:rPr lang="ja-JP" altLang="ja-JP" sz="2100" dirty="0" smtClean="0"/>
              <a:t>との間にマイナスの関係、右下がりの曲線が安定的に描けることを発見。</a:t>
            </a:r>
            <a:r>
              <a:rPr lang="ja-JP" altLang="ja-JP" sz="2100" b="1" dirty="0" smtClean="0"/>
              <a:t>フィリップス曲線</a:t>
            </a:r>
            <a:r>
              <a:rPr lang="ja-JP" altLang="ja-JP" sz="2100" dirty="0" smtClean="0"/>
              <a:t>（</a:t>
            </a:r>
            <a:r>
              <a:rPr lang="en-US" altLang="ja-JP" sz="2100" dirty="0" smtClean="0"/>
              <a:t>Phillips curve</a:t>
            </a:r>
            <a:r>
              <a:rPr lang="ja-JP" altLang="ja-JP" sz="2100" dirty="0" smtClean="0"/>
              <a:t>）</a:t>
            </a:r>
            <a:r>
              <a:rPr lang="ja-JP" altLang="ja-JP" sz="2100" dirty="0" smtClean="0"/>
              <a:t>　</a:t>
            </a:r>
            <a:endParaRPr lang="en-US" altLang="ja-JP" sz="2100" dirty="0" smtClean="0"/>
          </a:p>
          <a:p>
            <a:r>
              <a:rPr lang="ja-JP" altLang="ja-JP" sz="2100" dirty="0" smtClean="0"/>
              <a:t>　Δ</a:t>
            </a:r>
            <a:r>
              <a:rPr lang="en-US" altLang="ja-JP" sz="2100" dirty="0" smtClean="0"/>
              <a:t>w/w</a:t>
            </a:r>
            <a:r>
              <a:rPr lang="ja-JP" altLang="ja-JP" sz="2100" dirty="0" smtClean="0"/>
              <a:t>＝</a:t>
            </a:r>
            <a:r>
              <a:rPr lang="en-US" altLang="ja-JP" sz="2100" dirty="0" smtClean="0"/>
              <a:t>f(u)</a:t>
            </a:r>
            <a:r>
              <a:rPr lang="ja-JP" altLang="ja-JP" sz="2100" dirty="0" smtClean="0"/>
              <a:t>　　</a:t>
            </a:r>
            <a:r>
              <a:rPr lang="en-US" altLang="ja-JP" sz="2100" dirty="0" smtClean="0"/>
              <a:t>f’(u)</a:t>
            </a:r>
            <a:r>
              <a:rPr lang="ja-JP" altLang="ja-JP" sz="2100" dirty="0" smtClean="0"/>
              <a:t>＜</a:t>
            </a:r>
            <a:r>
              <a:rPr lang="en-US" altLang="ja-JP" sz="2100" dirty="0" smtClean="0"/>
              <a:t>0  </a:t>
            </a:r>
            <a:r>
              <a:rPr lang="ja-JP" altLang="ja-JP" sz="2100" dirty="0" smtClean="0"/>
              <a:t>これ</a:t>
            </a:r>
            <a:r>
              <a:rPr lang="ja-JP" altLang="ja-JP" sz="2100" dirty="0" smtClean="0"/>
              <a:t>を線型に単純化。</a:t>
            </a:r>
          </a:p>
          <a:p>
            <a:r>
              <a:rPr lang="ja-JP" altLang="ja-JP" sz="2100" dirty="0" smtClean="0"/>
              <a:t>　　Δ</a:t>
            </a:r>
            <a:r>
              <a:rPr lang="en-US" altLang="ja-JP" sz="2100" dirty="0" smtClean="0"/>
              <a:t>w/w</a:t>
            </a:r>
            <a:r>
              <a:rPr lang="ja-JP" altLang="ja-JP" sz="2100" dirty="0" smtClean="0"/>
              <a:t>＝</a:t>
            </a:r>
            <a:r>
              <a:rPr lang="en-US" altLang="ja-JP" sz="2100" dirty="0" smtClean="0"/>
              <a:t>f(u)</a:t>
            </a:r>
            <a:r>
              <a:rPr lang="ja-JP" altLang="ja-JP" sz="2100" dirty="0" smtClean="0"/>
              <a:t>＝</a:t>
            </a:r>
            <a:r>
              <a:rPr lang="en-US" altLang="ja-JP" sz="2100" dirty="0" smtClean="0"/>
              <a:t>a</a:t>
            </a:r>
            <a:r>
              <a:rPr lang="ja-JP" altLang="ja-JP" sz="2100" dirty="0" smtClean="0"/>
              <a:t>－</a:t>
            </a:r>
            <a:r>
              <a:rPr lang="en-US" altLang="ja-JP" sz="2100" dirty="0" err="1" smtClean="0"/>
              <a:t>bu</a:t>
            </a:r>
            <a:r>
              <a:rPr lang="ja-JP" altLang="ja-JP" sz="2100" dirty="0" smtClean="0"/>
              <a:t>　　</a:t>
            </a:r>
            <a:r>
              <a:rPr lang="en-US" altLang="ja-JP" sz="2100" dirty="0" smtClean="0"/>
              <a:t>f’(u)</a:t>
            </a:r>
            <a:r>
              <a:rPr lang="ja-JP" altLang="ja-JP" sz="2100" dirty="0" smtClean="0"/>
              <a:t>＝－</a:t>
            </a:r>
            <a:r>
              <a:rPr lang="en-US" altLang="ja-JP" sz="2100" dirty="0" smtClean="0"/>
              <a:t>b</a:t>
            </a:r>
            <a:r>
              <a:rPr lang="ja-JP" altLang="ja-JP" sz="2100" dirty="0" smtClean="0"/>
              <a:t>＜</a:t>
            </a:r>
            <a:r>
              <a:rPr lang="en-US" altLang="ja-JP" sz="2100" dirty="0" smtClean="0"/>
              <a:t>0</a:t>
            </a:r>
            <a:r>
              <a:rPr lang="ja-JP" altLang="ja-JP" sz="2100" dirty="0" smtClean="0"/>
              <a:t>　</a:t>
            </a:r>
            <a:r>
              <a:rPr lang="en-US" altLang="ja-JP" sz="2100" dirty="0" smtClean="0"/>
              <a:t>a</a:t>
            </a:r>
            <a:r>
              <a:rPr lang="ja-JP" altLang="ja-JP" sz="2100" dirty="0" smtClean="0"/>
              <a:t>＞</a:t>
            </a:r>
            <a:r>
              <a:rPr lang="en-US" altLang="ja-JP" sz="2100" dirty="0" smtClean="0"/>
              <a:t>0</a:t>
            </a:r>
            <a:r>
              <a:rPr lang="ja-JP" altLang="ja-JP" sz="2100" dirty="0" smtClean="0"/>
              <a:t>　</a:t>
            </a:r>
            <a:r>
              <a:rPr lang="en-US" altLang="ja-JP" sz="2100" dirty="0" smtClean="0"/>
              <a:t>b</a:t>
            </a:r>
            <a:r>
              <a:rPr lang="ja-JP" altLang="ja-JP" sz="2100" dirty="0" smtClean="0"/>
              <a:t>＞</a:t>
            </a:r>
            <a:r>
              <a:rPr lang="en-US" altLang="ja-JP" sz="2100" dirty="0" smtClean="0"/>
              <a:t>0</a:t>
            </a:r>
            <a:endParaRPr lang="ja-JP" altLang="ja-JP" sz="2100" dirty="0" smtClean="0"/>
          </a:p>
          <a:p>
            <a:r>
              <a:rPr lang="ja-JP" altLang="ja-JP" sz="2100" dirty="0" smtClean="0"/>
              <a:t>フィリップス曲線が横軸と交わる点の失業率を</a:t>
            </a:r>
            <a:r>
              <a:rPr lang="en-US" altLang="ja-JP" sz="2100" dirty="0" smtClean="0"/>
              <a:t>u*</a:t>
            </a:r>
            <a:r>
              <a:rPr lang="ja-JP" altLang="ja-JP" sz="2100" dirty="0" err="1" smtClean="0"/>
              <a:t>、</a:t>
            </a:r>
            <a:endParaRPr lang="ja-JP" altLang="ja-JP" sz="2100" dirty="0" smtClean="0"/>
          </a:p>
          <a:p>
            <a:r>
              <a:rPr lang="ja-JP" altLang="ja-JP" sz="2100" dirty="0" smtClean="0"/>
              <a:t>　　Δ</a:t>
            </a:r>
            <a:r>
              <a:rPr lang="en-US" altLang="ja-JP" sz="2100" dirty="0" smtClean="0"/>
              <a:t>w/w</a:t>
            </a:r>
            <a:r>
              <a:rPr lang="ja-JP" altLang="ja-JP" sz="2100" dirty="0" smtClean="0"/>
              <a:t>＝</a:t>
            </a:r>
            <a:r>
              <a:rPr lang="en-US" altLang="ja-JP" sz="2100" dirty="0" smtClean="0"/>
              <a:t>a</a:t>
            </a:r>
            <a:r>
              <a:rPr lang="ja-JP" altLang="ja-JP" sz="2100" dirty="0" smtClean="0"/>
              <a:t>－</a:t>
            </a:r>
            <a:r>
              <a:rPr lang="en-US" altLang="ja-JP" sz="2100" dirty="0" err="1" smtClean="0"/>
              <a:t>bu</a:t>
            </a:r>
            <a:r>
              <a:rPr lang="ja-JP" altLang="ja-JP" sz="2100" dirty="0" smtClean="0"/>
              <a:t>＝</a:t>
            </a:r>
            <a:r>
              <a:rPr lang="en-US" altLang="ja-JP" sz="2100" dirty="0" smtClean="0"/>
              <a:t>0</a:t>
            </a:r>
            <a:r>
              <a:rPr lang="ja-JP" altLang="ja-JP" sz="2100" dirty="0" smtClean="0"/>
              <a:t>　</a:t>
            </a:r>
            <a:r>
              <a:rPr lang="en-US" altLang="ja-JP" sz="2100" dirty="0" smtClean="0"/>
              <a:t>u*</a:t>
            </a:r>
            <a:r>
              <a:rPr lang="ja-JP" altLang="ja-JP" sz="2100" dirty="0" smtClean="0"/>
              <a:t>＝</a:t>
            </a:r>
            <a:r>
              <a:rPr lang="en-US" altLang="ja-JP" sz="2100" dirty="0" smtClean="0"/>
              <a:t>a/b</a:t>
            </a:r>
            <a:r>
              <a:rPr lang="ja-JP" altLang="en-US" sz="2100" dirty="0" smtClean="0"/>
              <a:t>　</a:t>
            </a:r>
            <a:r>
              <a:rPr lang="ja-JP" altLang="ja-JP" sz="2100" dirty="0" smtClean="0"/>
              <a:t>よって</a:t>
            </a:r>
            <a:r>
              <a:rPr lang="en-US" altLang="ja-JP" sz="2100" dirty="0" smtClean="0"/>
              <a:t>a</a:t>
            </a:r>
            <a:r>
              <a:rPr lang="ja-JP" altLang="ja-JP" sz="2100" dirty="0" smtClean="0"/>
              <a:t>＝</a:t>
            </a:r>
            <a:r>
              <a:rPr lang="en-US" altLang="ja-JP" sz="2100" dirty="0" err="1" smtClean="0"/>
              <a:t>bu</a:t>
            </a:r>
            <a:r>
              <a:rPr lang="en-US" altLang="ja-JP" sz="2100" dirty="0" smtClean="0"/>
              <a:t>*</a:t>
            </a:r>
            <a:r>
              <a:rPr lang="ja-JP" altLang="ja-JP" sz="2100" dirty="0" err="1" smtClean="0"/>
              <a:t>、</a:t>
            </a:r>
            <a:r>
              <a:rPr lang="ja-JP" altLang="ja-JP" sz="2100" dirty="0" smtClean="0"/>
              <a:t>これを代入、</a:t>
            </a:r>
          </a:p>
          <a:p>
            <a:r>
              <a:rPr lang="ja-JP" altLang="ja-JP" sz="2100" dirty="0" smtClean="0"/>
              <a:t>　　Δ</a:t>
            </a:r>
            <a:r>
              <a:rPr lang="en-US" altLang="ja-JP" sz="2100" dirty="0" smtClean="0"/>
              <a:t>w/w</a:t>
            </a:r>
            <a:r>
              <a:rPr lang="ja-JP" altLang="ja-JP" sz="2100" dirty="0" smtClean="0"/>
              <a:t>＝</a:t>
            </a:r>
            <a:r>
              <a:rPr lang="en-US" altLang="ja-JP" sz="2100" dirty="0" err="1" smtClean="0"/>
              <a:t>bu</a:t>
            </a:r>
            <a:r>
              <a:rPr lang="en-US" altLang="ja-JP" sz="2100" dirty="0" smtClean="0"/>
              <a:t>*</a:t>
            </a:r>
            <a:r>
              <a:rPr lang="ja-JP" altLang="ja-JP" sz="2100" dirty="0" smtClean="0"/>
              <a:t>－</a:t>
            </a:r>
            <a:r>
              <a:rPr lang="en-US" altLang="ja-JP" sz="2100" dirty="0" err="1" smtClean="0"/>
              <a:t>bu</a:t>
            </a:r>
            <a:r>
              <a:rPr lang="ja-JP" altLang="ja-JP" sz="2100" dirty="0" smtClean="0"/>
              <a:t>＝－</a:t>
            </a:r>
            <a:r>
              <a:rPr lang="en-US" altLang="ja-JP" sz="2100" dirty="0" smtClean="0"/>
              <a:t>b(u</a:t>
            </a:r>
            <a:r>
              <a:rPr lang="ja-JP" altLang="ja-JP" sz="2100" dirty="0" smtClean="0"/>
              <a:t>－</a:t>
            </a:r>
            <a:r>
              <a:rPr lang="en-US" altLang="ja-JP" sz="2100" dirty="0" smtClean="0"/>
              <a:t>u*)</a:t>
            </a:r>
            <a:endParaRPr lang="ja-JP" altLang="ja-JP" sz="2100" dirty="0" smtClean="0"/>
          </a:p>
          <a:p>
            <a:r>
              <a:rPr lang="en-US" altLang="ja-JP" sz="2100" dirty="0" smtClean="0"/>
              <a:t>u*</a:t>
            </a:r>
            <a:r>
              <a:rPr lang="ja-JP" altLang="ja-JP" sz="2100" dirty="0" smtClean="0"/>
              <a:t>は完全雇用においても存在する失業率、</a:t>
            </a:r>
            <a:r>
              <a:rPr lang="ja-JP" altLang="ja-JP" sz="2100" b="1" dirty="0" smtClean="0"/>
              <a:t>摩擦的失業</a:t>
            </a:r>
            <a:r>
              <a:rPr lang="ja-JP" altLang="ja-JP" sz="2100" dirty="0" smtClean="0"/>
              <a:t>。</a:t>
            </a:r>
            <a:endParaRPr lang="en-US" altLang="ja-JP" sz="2100" dirty="0" smtClean="0"/>
          </a:p>
          <a:p>
            <a:r>
              <a:rPr lang="ja-JP" altLang="ja-JP" sz="2100" dirty="0" smtClean="0"/>
              <a:t>∴ケインズが観察した貨幣賃金</a:t>
            </a:r>
            <a:r>
              <a:rPr lang="en-US" altLang="ja-JP" sz="2100" dirty="0" smtClean="0"/>
              <a:t>w</a:t>
            </a:r>
            <a:r>
              <a:rPr lang="ja-JP" altLang="ja-JP" sz="2100" dirty="0" smtClean="0"/>
              <a:t>の下方硬直性は、あくまで短期</a:t>
            </a:r>
            <a:r>
              <a:rPr lang="ja-JP" altLang="ja-JP" sz="2100" dirty="0" smtClean="0"/>
              <a:t>の</a:t>
            </a:r>
            <a:endParaRPr lang="en-US" altLang="ja-JP" sz="2100" dirty="0" smtClean="0"/>
          </a:p>
          <a:p>
            <a:r>
              <a:rPr lang="ja-JP" altLang="ja-JP" sz="2100" dirty="0" smtClean="0"/>
              <a:t>現象、</a:t>
            </a:r>
            <a:r>
              <a:rPr lang="en-US" altLang="ja-JP" sz="2100" dirty="0" smtClean="0"/>
              <a:t>1</a:t>
            </a:r>
            <a:r>
              <a:rPr lang="ja-JP" altLang="ja-JP" sz="2100" dirty="0" smtClean="0"/>
              <a:t>年以上の長期で見ると貨幣賃金</a:t>
            </a:r>
            <a:r>
              <a:rPr lang="en-US" altLang="ja-JP" sz="2100" dirty="0" smtClean="0"/>
              <a:t>w</a:t>
            </a:r>
            <a:r>
              <a:rPr lang="ja-JP" altLang="ja-JP" sz="2100" dirty="0" smtClean="0"/>
              <a:t>は変動しているのが事実</a:t>
            </a:r>
            <a:r>
              <a:rPr lang="ja-JP" altLang="ja-JP" sz="2100" dirty="0" smtClean="0"/>
              <a:t>。</a:t>
            </a:r>
            <a:endParaRPr lang="en-US" altLang="ja-JP" sz="2100" dirty="0" smtClean="0"/>
          </a:p>
          <a:p>
            <a:r>
              <a:rPr lang="en-US" altLang="ja-JP" sz="2100" dirty="0" smtClean="0"/>
              <a:t>18-9</a:t>
            </a:r>
            <a:r>
              <a:rPr lang="ja-JP" altLang="ja-JP" sz="2100" dirty="0" smtClean="0"/>
              <a:t>図</a:t>
            </a:r>
            <a:endParaRPr lang="en-US" altLang="ja-JP" sz="2100" dirty="0" smtClean="0"/>
          </a:p>
          <a:p>
            <a:endParaRPr lang="en-US" altLang="ja-JP" sz="2100" dirty="0" smtClean="0"/>
          </a:p>
          <a:p>
            <a:endParaRPr lang="ja-JP" altLang="ja-JP" sz="1800" dirty="0" smtClean="0"/>
          </a:p>
        </p:txBody>
      </p:sp>
      <p:pic>
        <p:nvPicPr>
          <p:cNvPr id="4" name="図 3"/>
          <p:cNvPicPr/>
          <p:nvPr/>
        </p:nvPicPr>
        <p:blipFill>
          <a:blip r:embed="rId2" cstate="print"/>
          <a:srcRect/>
          <a:stretch>
            <a:fillRect/>
          </a:stretch>
        </p:blipFill>
        <p:spPr bwMode="auto">
          <a:xfrm>
            <a:off x="6444208" y="4149080"/>
            <a:ext cx="2699792" cy="259228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7504" y="0"/>
            <a:ext cx="9036496" cy="548680"/>
          </a:xfrm>
        </p:spPr>
        <p:txBody>
          <a:bodyPr>
            <a:normAutofit fontScale="90000"/>
          </a:bodyPr>
          <a:lstStyle/>
          <a:p>
            <a:r>
              <a:rPr lang="ja-JP" altLang="ja-JP" sz="2000" b="1" dirty="0" smtClean="0"/>
              <a:t> </a:t>
            </a:r>
            <a:r>
              <a:rPr lang="ja-JP" altLang="ja-JP" sz="2000" b="1" dirty="0" smtClean="0"/>
              <a:t>５</a:t>
            </a:r>
            <a:r>
              <a:rPr lang="en-US" altLang="ja-JP" sz="2000" b="1" dirty="0" smtClean="0"/>
              <a:t>B</a:t>
            </a:r>
            <a:r>
              <a:rPr lang="ja-JP" altLang="ja-JP" sz="2000" b="1" dirty="0" err="1" smtClean="0"/>
              <a:t>．</a:t>
            </a:r>
            <a:r>
              <a:rPr lang="en-US" altLang="ja-JP" sz="2000" b="1" dirty="0" smtClean="0"/>
              <a:t> Inflation and Unemployment: Phillips </a:t>
            </a:r>
            <a:r>
              <a:rPr lang="en-US" altLang="ja-JP" sz="2000" b="1" dirty="0" smtClean="0"/>
              <a:t>Curve</a:t>
            </a:r>
            <a:br>
              <a:rPr lang="en-US" altLang="ja-JP" sz="2000" b="1" dirty="0" smtClean="0"/>
            </a:br>
            <a:r>
              <a:rPr lang="ja-JP" altLang="ja-JP" sz="2000" b="1" dirty="0" smtClean="0"/>
              <a:t>インフレーション</a:t>
            </a:r>
            <a:r>
              <a:rPr lang="ja-JP" altLang="ja-JP" sz="2000" b="1" dirty="0" smtClean="0"/>
              <a:t>と失業：フィリップス曲線</a:t>
            </a:r>
            <a:r>
              <a:rPr lang="ja-JP" altLang="en-US" sz="2000" b="1" dirty="0" smtClean="0"/>
              <a:t>　</a:t>
            </a:r>
            <a:endParaRPr lang="ja-JP" altLang="ja-JP" sz="2000" dirty="0"/>
          </a:p>
        </p:txBody>
      </p:sp>
      <p:sp>
        <p:nvSpPr>
          <p:cNvPr id="8195" name="Rectangle 3"/>
          <p:cNvSpPr>
            <a:spLocks noGrp="1" noChangeArrowheads="1"/>
          </p:cNvSpPr>
          <p:nvPr>
            <p:ph idx="1"/>
          </p:nvPr>
        </p:nvSpPr>
        <p:spPr>
          <a:xfrm>
            <a:off x="0" y="548680"/>
            <a:ext cx="9144000" cy="6166445"/>
          </a:xfrm>
        </p:spPr>
        <p:txBody>
          <a:bodyPr/>
          <a:lstStyle/>
          <a:p>
            <a:r>
              <a:rPr lang="en-US" altLang="ja-JP" sz="1800" dirty="0" smtClean="0"/>
              <a:t>Between Nominal National Income PY, Labor Distribution Ω, and Wage Partition W, </a:t>
            </a:r>
            <a:r>
              <a:rPr lang="en-US" altLang="ja-JP" sz="1800" dirty="0" smtClean="0"/>
              <a:t> the following equation holds,  PY </a:t>
            </a:r>
            <a:r>
              <a:rPr lang="en-US" altLang="ja-JP" sz="1800" dirty="0" smtClean="0"/>
              <a:t>× Ω = W</a:t>
            </a:r>
          </a:p>
          <a:p>
            <a:r>
              <a:rPr lang="en-US" altLang="ja-JP" sz="1800" dirty="0" smtClean="0"/>
              <a:t>Divided by the number of employees N, </a:t>
            </a:r>
            <a:r>
              <a:rPr lang="en-US" altLang="ja-JP" sz="1800" dirty="0" smtClean="0"/>
              <a:t>  PY </a:t>
            </a:r>
            <a:r>
              <a:rPr lang="en-US" altLang="ja-JP" sz="1800" dirty="0" smtClean="0"/>
              <a:t>/ N × Ω = W / N</a:t>
            </a:r>
          </a:p>
          <a:p>
            <a:r>
              <a:rPr lang="en-US" altLang="ja-JP" sz="1800" dirty="0" smtClean="0"/>
              <a:t>Labor productivity Y / N = y, the per capita money wage rate W / N = w, </a:t>
            </a:r>
            <a:r>
              <a:rPr lang="en-US" altLang="ja-JP" sz="1800" dirty="0" err="1" smtClean="0"/>
              <a:t>Py</a:t>
            </a:r>
            <a:r>
              <a:rPr lang="en-US" altLang="ja-JP" sz="1800" dirty="0" smtClean="0"/>
              <a:t> Ω = w</a:t>
            </a:r>
          </a:p>
          <a:p>
            <a:r>
              <a:rPr lang="en-US" altLang="ja-JP" sz="1800" dirty="0" smtClean="0"/>
              <a:t>Price × labor productivity × labor share ratio = money wage rate. Taking logarithms of both sides, </a:t>
            </a:r>
            <a:r>
              <a:rPr lang="en-US" altLang="ja-JP" sz="1800" dirty="0" smtClean="0"/>
              <a:t>and differentiating it with time </a:t>
            </a:r>
            <a:r>
              <a:rPr lang="en-US" altLang="ja-JP" sz="1800" dirty="0" smtClean="0"/>
              <a:t>t, </a:t>
            </a:r>
            <a:r>
              <a:rPr lang="en-US" altLang="ja-JP" sz="1800" dirty="0" smtClean="0"/>
              <a:t>the following relation of the </a:t>
            </a:r>
            <a:r>
              <a:rPr lang="en-US" altLang="ja-JP" sz="1800" dirty="0" smtClean="0"/>
              <a:t>rate of change </a:t>
            </a:r>
            <a:r>
              <a:rPr lang="en-US" altLang="ja-JP" sz="1800" dirty="0" smtClean="0"/>
              <a:t>holds,    ΔP </a:t>
            </a:r>
            <a:r>
              <a:rPr lang="en-US" altLang="ja-JP" sz="1800" dirty="0" smtClean="0"/>
              <a:t>/ P + </a:t>
            </a:r>
            <a:r>
              <a:rPr lang="en-US" altLang="ja-JP" sz="1800" dirty="0" err="1" smtClean="0"/>
              <a:t>Δy</a:t>
            </a:r>
            <a:r>
              <a:rPr lang="en-US" altLang="ja-JP" sz="1800" dirty="0" smtClean="0"/>
              <a:t> / y + ΔΩ / Ω = </a:t>
            </a:r>
            <a:r>
              <a:rPr lang="en-US" altLang="ja-JP" sz="1800" dirty="0" err="1" smtClean="0"/>
              <a:t>Δw</a:t>
            </a:r>
            <a:r>
              <a:rPr lang="en-US" altLang="ja-JP" sz="1800" dirty="0" smtClean="0"/>
              <a:t> / w</a:t>
            </a:r>
          </a:p>
          <a:p>
            <a:r>
              <a:rPr lang="en-US" altLang="ja-JP" sz="1800" dirty="0" smtClean="0"/>
              <a:t> </a:t>
            </a:r>
            <a:r>
              <a:rPr lang="en-US" altLang="ja-JP" sz="1800" dirty="0" smtClean="0"/>
              <a:t>Inflation rate + </a:t>
            </a:r>
            <a:r>
              <a:rPr lang="en-US" altLang="ja-JP" sz="1800" dirty="0" smtClean="0"/>
              <a:t>rate of increase in labor productivity </a:t>
            </a:r>
            <a:r>
              <a:rPr lang="en-US" altLang="ja-JP" sz="1800" dirty="0" smtClean="0"/>
              <a:t>+ </a:t>
            </a:r>
            <a:r>
              <a:rPr lang="en-US" altLang="ja-JP" sz="1800" dirty="0" smtClean="0"/>
              <a:t>rate of increase in labor </a:t>
            </a:r>
            <a:r>
              <a:rPr lang="en-US" altLang="ja-JP" sz="1800" dirty="0" smtClean="0"/>
              <a:t>share </a:t>
            </a:r>
            <a:r>
              <a:rPr lang="en-US" altLang="ja-JP" sz="1800" dirty="0" smtClean="0"/>
              <a:t>= the rate of increase in money wages</a:t>
            </a:r>
            <a:endParaRPr lang="en-US" altLang="ja-JP" sz="1800" dirty="0" smtClean="0"/>
          </a:p>
          <a:p>
            <a:r>
              <a:rPr lang="en-US" altLang="ja-JP" sz="1800" dirty="0" smtClean="0"/>
              <a:t>Assuming that labor productivity growth rate and labor share rate are constant,</a:t>
            </a:r>
          </a:p>
          <a:p>
            <a:r>
              <a:rPr lang="ja-JP" altLang="ja-JP" sz="1800" dirty="0" smtClean="0"/>
              <a:t>名目</a:t>
            </a:r>
            <a:r>
              <a:rPr lang="ja-JP" altLang="ja-JP" sz="1800" dirty="0" smtClean="0"/>
              <a:t>国民所得</a:t>
            </a:r>
            <a:r>
              <a:rPr lang="en-US" altLang="ja-JP" sz="1800" dirty="0" smtClean="0"/>
              <a:t>PY</a:t>
            </a:r>
            <a:r>
              <a:rPr lang="ja-JP" altLang="ja-JP" sz="1800" dirty="0" err="1" smtClean="0"/>
              <a:t>、</a:t>
            </a:r>
            <a:r>
              <a:rPr lang="ja-JP" altLang="ja-JP" sz="1800" dirty="0" smtClean="0"/>
              <a:t>労働分配率Ω、賃金分配分</a:t>
            </a:r>
            <a:r>
              <a:rPr lang="en-US" altLang="ja-JP" sz="1800" dirty="0" smtClean="0"/>
              <a:t>W</a:t>
            </a:r>
            <a:r>
              <a:rPr lang="ja-JP" altLang="ja-JP" sz="1800" dirty="0" smtClean="0"/>
              <a:t>の間には</a:t>
            </a:r>
            <a:r>
              <a:rPr lang="ja-JP" altLang="ja-JP" sz="1800" dirty="0" smtClean="0"/>
              <a:t>、</a:t>
            </a:r>
            <a:r>
              <a:rPr lang="ja-JP" altLang="ja-JP" sz="1800" dirty="0" smtClean="0"/>
              <a:t>　　</a:t>
            </a:r>
            <a:r>
              <a:rPr lang="en-US" altLang="ja-JP" sz="1800" dirty="0" smtClean="0"/>
              <a:t>PY</a:t>
            </a:r>
            <a:r>
              <a:rPr lang="ja-JP" altLang="ja-JP" sz="1800" dirty="0" smtClean="0"/>
              <a:t>×Ω＝</a:t>
            </a:r>
            <a:r>
              <a:rPr lang="en-US" altLang="ja-JP" sz="1800" dirty="0" smtClean="0"/>
              <a:t>W</a:t>
            </a:r>
            <a:endParaRPr lang="ja-JP" altLang="ja-JP" sz="1800" dirty="0" smtClean="0"/>
          </a:p>
          <a:p>
            <a:r>
              <a:rPr lang="ja-JP" altLang="ja-JP" sz="1800" dirty="0" smtClean="0"/>
              <a:t>雇用者数</a:t>
            </a:r>
            <a:r>
              <a:rPr lang="en-US" altLang="ja-JP" sz="1800" dirty="0" smtClean="0"/>
              <a:t>N</a:t>
            </a:r>
            <a:r>
              <a:rPr lang="ja-JP" altLang="ja-JP" sz="1800" dirty="0" smtClean="0"/>
              <a:t>で割ると</a:t>
            </a:r>
            <a:r>
              <a:rPr lang="ja-JP" altLang="ja-JP" sz="1800" dirty="0" smtClean="0"/>
              <a:t>、</a:t>
            </a:r>
            <a:r>
              <a:rPr lang="ja-JP" altLang="ja-JP" sz="1800" dirty="0" smtClean="0"/>
              <a:t>　　</a:t>
            </a:r>
            <a:r>
              <a:rPr lang="en-US" altLang="ja-JP" sz="1800" dirty="0" smtClean="0"/>
              <a:t>PY/N</a:t>
            </a:r>
            <a:r>
              <a:rPr lang="ja-JP" altLang="ja-JP" sz="1800" dirty="0" smtClean="0"/>
              <a:t>×Ω＝</a:t>
            </a:r>
            <a:r>
              <a:rPr lang="en-US" altLang="ja-JP" sz="1800" dirty="0" smtClean="0"/>
              <a:t>W/N </a:t>
            </a:r>
            <a:endParaRPr lang="en-US" altLang="ja-JP" sz="1800" dirty="0" smtClean="0"/>
          </a:p>
          <a:p>
            <a:r>
              <a:rPr lang="ja-JP" altLang="ja-JP" sz="1800" dirty="0" smtClean="0"/>
              <a:t>労働生産性</a:t>
            </a:r>
            <a:r>
              <a:rPr lang="en-US" altLang="ja-JP" sz="1800" dirty="0" smtClean="0"/>
              <a:t>Y/N</a:t>
            </a:r>
            <a:r>
              <a:rPr lang="ja-JP" altLang="ja-JP" sz="1800" dirty="0" smtClean="0"/>
              <a:t>＝</a:t>
            </a:r>
            <a:r>
              <a:rPr lang="en-US" altLang="ja-JP" sz="1800" dirty="0" smtClean="0"/>
              <a:t>y</a:t>
            </a:r>
            <a:r>
              <a:rPr lang="ja-JP" altLang="ja-JP" sz="1800" dirty="0" err="1" smtClean="0"/>
              <a:t>、</a:t>
            </a:r>
            <a:r>
              <a:rPr lang="en-US" altLang="ja-JP" sz="1800" dirty="0" smtClean="0"/>
              <a:t>1</a:t>
            </a:r>
            <a:r>
              <a:rPr lang="ja-JP" altLang="ja-JP" sz="1800" dirty="0" smtClean="0"/>
              <a:t>人当たり貨幣賃金率</a:t>
            </a:r>
            <a:r>
              <a:rPr lang="en-US" altLang="ja-JP" sz="1800" dirty="0" smtClean="0"/>
              <a:t>W/N</a:t>
            </a:r>
            <a:r>
              <a:rPr lang="ja-JP" altLang="ja-JP" sz="1800" dirty="0" smtClean="0"/>
              <a:t>＝</a:t>
            </a:r>
            <a:r>
              <a:rPr lang="en-US" altLang="ja-JP" sz="1800" dirty="0" smtClean="0"/>
              <a:t>w</a:t>
            </a:r>
            <a:r>
              <a:rPr lang="ja-JP" altLang="ja-JP" sz="1800" dirty="0" smtClean="0"/>
              <a:t>とおくと</a:t>
            </a:r>
            <a:r>
              <a:rPr lang="ja-JP" altLang="ja-JP" sz="1800" dirty="0" smtClean="0"/>
              <a:t>、</a:t>
            </a:r>
            <a:r>
              <a:rPr lang="ja-JP" altLang="ja-JP" sz="1800" dirty="0" smtClean="0"/>
              <a:t>　　</a:t>
            </a:r>
            <a:r>
              <a:rPr lang="en-US" altLang="ja-JP" sz="1800" dirty="0" err="1" smtClean="0"/>
              <a:t>Py</a:t>
            </a:r>
            <a:r>
              <a:rPr lang="ja-JP" altLang="ja-JP" sz="1800" dirty="0" smtClean="0"/>
              <a:t>Ω＝</a:t>
            </a:r>
            <a:r>
              <a:rPr lang="en-US" altLang="ja-JP" sz="1800" dirty="0" smtClean="0"/>
              <a:t>w</a:t>
            </a:r>
            <a:endParaRPr lang="ja-JP" altLang="ja-JP" sz="1800" dirty="0" smtClean="0"/>
          </a:p>
          <a:p>
            <a:r>
              <a:rPr lang="ja-JP" altLang="ja-JP" sz="1800" dirty="0" smtClean="0"/>
              <a:t>物価×労働生産性×労働分配率＝貨幣賃金率。両辺の対数を取って、時間</a:t>
            </a:r>
            <a:r>
              <a:rPr lang="en-US" altLang="ja-JP" sz="1800" dirty="0" smtClean="0"/>
              <a:t>t</a:t>
            </a:r>
            <a:r>
              <a:rPr lang="ja-JP" altLang="ja-JP" sz="1800" dirty="0" smtClean="0"/>
              <a:t>で微分、</a:t>
            </a:r>
            <a:r>
              <a:rPr lang="ja-JP" altLang="ja-JP" sz="1800" dirty="0" smtClean="0"/>
              <a:t>変化率</a:t>
            </a:r>
            <a:r>
              <a:rPr lang="ja-JP" altLang="ja-JP" sz="1800" dirty="0" smtClean="0"/>
              <a:t>　　Δ</a:t>
            </a:r>
            <a:r>
              <a:rPr lang="en-US" altLang="ja-JP" sz="1800" dirty="0" smtClean="0"/>
              <a:t>P/P</a:t>
            </a:r>
            <a:r>
              <a:rPr lang="ja-JP" altLang="ja-JP" sz="1800" dirty="0" smtClean="0"/>
              <a:t>＋Δ</a:t>
            </a:r>
            <a:r>
              <a:rPr lang="en-US" altLang="ja-JP" sz="1800" dirty="0" smtClean="0"/>
              <a:t>y/y</a:t>
            </a:r>
            <a:r>
              <a:rPr lang="ja-JP" altLang="ja-JP" sz="1800" dirty="0" smtClean="0"/>
              <a:t>＋ΔΩ</a:t>
            </a:r>
            <a:r>
              <a:rPr lang="en-US" altLang="ja-JP" sz="1800" dirty="0" smtClean="0"/>
              <a:t>/</a:t>
            </a:r>
            <a:r>
              <a:rPr lang="ja-JP" altLang="ja-JP" sz="1800" dirty="0" smtClean="0"/>
              <a:t>Ω＝Δ</a:t>
            </a:r>
            <a:r>
              <a:rPr lang="en-US" altLang="ja-JP" sz="1800" dirty="0" smtClean="0"/>
              <a:t>w/w</a:t>
            </a:r>
            <a:endParaRPr lang="ja-JP" altLang="ja-JP" sz="1800" dirty="0" smtClean="0"/>
          </a:p>
          <a:p>
            <a:r>
              <a:rPr lang="ja-JP" altLang="ja-JP" sz="1800" dirty="0" smtClean="0"/>
              <a:t>となり、物価上昇率＋労働生産性上昇率＋労働分配率上昇率＝貨幣賃金上昇率</a:t>
            </a:r>
          </a:p>
          <a:p>
            <a:r>
              <a:rPr lang="ja-JP" altLang="ja-JP" sz="1800" dirty="0" smtClean="0"/>
              <a:t>労働生産性上昇率と労働分配率とが一定であると仮定、</a:t>
            </a:r>
          </a:p>
          <a:p>
            <a:endParaRPr lang="ja-JP" altLang="ja-JP" sz="1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16632"/>
            <a:ext cx="7772400" cy="432048"/>
          </a:xfrm>
        </p:spPr>
        <p:txBody>
          <a:bodyPr>
            <a:normAutofit fontScale="90000"/>
          </a:bodyPr>
          <a:lstStyle/>
          <a:p>
            <a:r>
              <a:rPr lang="ja-JP" altLang="ja-JP" sz="2800" b="1" dirty="0" smtClean="0"/>
              <a:t> </a:t>
            </a:r>
            <a:r>
              <a:rPr lang="ja-JP" altLang="ja-JP" sz="2800" b="1" dirty="0" smtClean="0"/>
              <a:t>５</a:t>
            </a:r>
            <a:r>
              <a:rPr lang="en-US" altLang="ja-JP" sz="2800" b="1" dirty="0" smtClean="0"/>
              <a:t>C</a:t>
            </a:r>
            <a:r>
              <a:rPr lang="ja-JP" altLang="ja-JP" sz="2800" b="1" dirty="0" err="1" smtClean="0"/>
              <a:t>．</a:t>
            </a:r>
            <a:r>
              <a:rPr lang="ja-JP" altLang="ja-JP" sz="2800" b="1" dirty="0" smtClean="0"/>
              <a:t>インフレーションと失業：フィリップス曲線</a:t>
            </a:r>
            <a:endParaRPr lang="ja-JP" altLang="ja-JP" sz="2800" dirty="0"/>
          </a:p>
        </p:txBody>
      </p:sp>
      <p:sp>
        <p:nvSpPr>
          <p:cNvPr id="8195" name="Rectangle 3"/>
          <p:cNvSpPr>
            <a:spLocks noGrp="1" noChangeArrowheads="1"/>
          </p:cNvSpPr>
          <p:nvPr>
            <p:ph idx="1"/>
          </p:nvPr>
        </p:nvSpPr>
        <p:spPr>
          <a:xfrm>
            <a:off x="179512" y="548680"/>
            <a:ext cx="8431088" cy="6166445"/>
          </a:xfrm>
        </p:spPr>
        <p:txBody>
          <a:bodyPr/>
          <a:lstStyle/>
          <a:p>
            <a:r>
              <a:rPr lang="ja-JP" altLang="ja-JP" sz="1800" dirty="0" smtClean="0"/>
              <a:t>　　Δ</a:t>
            </a:r>
            <a:r>
              <a:rPr lang="en-US" altLang="ja-JP" sz="1800" dirty="0" smtClean="0"/>
              <a:t>P/P</a:t>
            </a:r>
            <a:r>
              <a:rPr lang="ja-JP" altLang="ja-JP" sz="1800" dirty="0" smtClean="0"/>
              <a:t>＝Δ</a:t>
            </a:r>
            <a:r>
              <a:rPr lang="en-US" altLang="ja-JP" sz="1800" dirty="0" smtClean="0"/>
              <a:t>w/w</a:t>
            </a:r>
            <a:endParaRPr lang="ja-JP" altLang="ja-JP" sz="1800" dirty="0" smtClean="0"/>
          </a:p>
          <a:p>
            <a:r>
              <a:rPr lang="ja-JP" altLang="ja-JP" sz="1800" dirty="0" smtClean="0"/>
              <a:t>物価上昇率と貨幣賃金上昇率は等しくなる。すると上記のフィリップス曲線は、</a:t>
            </a:r>
          </a:p>
          <a:p>
            <a:r>
              <a:rPr lang="ja-JP" altLang="ja-JP" sz="1800" dirty="0" smtClean="0"/>
              <a:t>　　Δ</a:t>
            </a:r>
            <a:r>
              <a:rPr lang="en-US" altLang="ja-JP" sz="1800" dirty="0" smtClean="0"/>
              <a:t>P/P</a:t>
            </a:r>
            <a:r>
              <a:rPr lang="ja-JP" altLang="ja-JP" sz="1800" dirty="0" smtClean="0"/>
              <a:t>＝－</a:t>
            </a:r>
            <a:r>
              <a:rPr lang="en-US" altLang="ja-JP" sz="1800" dirty="0" smtClean="0"/>
              <a:t>b(u</a:t>
            </a:r>
            <a:r>
              <a:rPr lang="ja-JP" altLang="ja-JP" sz="1800" dirty="0" smtClean="0"/>
              <a:t>－</a:t>
            </a:r>
            <a:r>
              <a:rPr lang="en-US" altLang="ja-JP" sz="1800" dirty="0" smtClean="0"/>
              <a:t>u*)</a:t>
            </a:r>
            <a:endParaRPr lang="ja-JP" altLang="ja-JP" sz="1800" dirty="0" smtClean="0"/>
          </a:p>
          <a:p>
            <a:r>
              <a:rPr lang="ja-JP" altLang="ja-JP" sz="1800" b="1" dirty="0" smtClean="0"/>
              <a:t>物価版のフィリップス曲線</a:t>
            </a:r>
            <a:r>
              <a:rPr lang="ja-JP" altLang="ja-JP" sz="1800" dirty="0" smtClean="0"/>
              <a:t>ないし</a:t>
            </a:r>
            <a:r>
              <a:rPr lang="ja-JP" altLang="ja-JP" sz="1800" b="1" dirty="0" smtClean="0"/>
              <a:t>準フィリップス曲線</a:t>
            </a:r>
            <a:r>
              <a:rPr lang="ja-JP" altLang="ja-JP" sz="1800" dirty="0" smtClean="0"/>
              <a:t>（</a:t>
            </a:r>
            <a:r>
              <a:rPr lang="en-US" altLang="ja-JP" sz="1800" dirty="0" smtClean="0"/>
              <a:t>quasi-Phillips curve</a:t>
            </a:r>
            <a:r>
              <a:rPr lang="ja-JP" altLang="ja-JP" sz="1800" dirty="0" smtClean="0"/>
              <a:t>）</a:t>
            </a:r>
          </a:p>
          <a:p>
            <a:r>
              <a:rPr lang="ja-JP" altLang="ja-JP" sz="1800" dirty="0" smtClean="0"/>
              <a:t>　⇒好況期には失業は減少する一方でインフレーションが加速、不況期には失業が増大する一方でインフレーションが収束、</a:t>
            </a:r>
            <a:r>
              <a:rPr lang="ja-JP" altLang="ja-JP" sz="1800" b="1" dirty="0" smtClean="0"/>
              <a:t>インフレーションと失業のトレードオフ</a:t>
            </a:r>
            <a:r>
              <a:rPr lang="ja-JP" altLang="ja-JP" sz="1800" dirty="0" smtClean="0"/>
              <a:t>（</a:t>
            </a:r>
            <a:r>
              <a:rPr lang="en-US" altLang="ja-JP" sz="1800" dirty="0" smtClean="0"/>
              <a:t>trade-off between inflation and unemployment</a:t>
            </a:r>
            <a:r>
              <a:rPr lang="ja-JP" altLang="ja-JP" sz="1800" dirty="0" smtClean="0"/>
              <a:t>）</a:t>
            </a:r>
          </a:p>
          <a:p>
            <a:r>
              <a:rPr lang="ja-JP" altLang="ja-JP" sz="1800" dirty="0" smtClean="0"/>
              <a:t>⇒サミュエルソンとソローがアメリカでもこうしたトレードオフの関係を観察、各国でも同様な観察、インフレーションと失業を同時に抑制することはできないことを意味、大きな政策論争。</a:t>
            </a:r>
            <a:endParaRPr lang="ja-JP" altLang="ja-JP"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16632"/>
            <a:ext cx="7772400" cy="432048"/>
          </a:xfrm>
        </p:spPr>
        <p:txBody>
          <a:bodyPr>
            <a:normAutofit fontScale="90000"/>
          </a:bodyPr>
          <a:lstStyle/>
          <a:p>
            <a:r>
              <a:rPr lang="ja-JP" altLang="ja-JP" sz="2800" b="1" dirty="0" smtClean="0"/>
              <a:t> ５</a:t>
            </a:r>
            <a:r>
              <a:rPr lang="en-US" altLang="ja-JP" sz="2800" b="1" dirty="0" smtClean="0"/>
              <a:t>C</a:t>
            </a:r>
            <a:r>
              <a:rPr lang="ja-JP" altLang="ja-JP" sz="2800" b="1" dirty="0" err="1" smtClean="0"/>
              <a:t>．</a:t>
            </a:r>
            <a:r>
              <a:rPr lang="ja-JP" altLang="ja-JP" sz="2800" b="1" dirty="0" smtClean="0"/>
              <a:t>インフレーションと失業：フィリップス曲線</a:t>
            </a:r>
            <a:endParaRPr lang="ja-JP" altLang="ja-JP" sz="2800" dirty="0"/>
          </a:p>
        </p:txBody>
      </p:sp>
      <p:sp>
        <p:nvSpPr>
          <p:cNvPr id="8195" name="Rectangle 3"/>
          <p:cNvSpPr>
            <a:spLocks noGrp="1" noChangeArrowheads="1"/>
          </p:cNvSpPr>
          <p:nvPr>
            <p:ph idx="1"/>
          </p:nvPr>
        </p:nvSpPr>
        <p:spPr>
          <a:xfrm>
            <a:off x="179512" y="548680"/>
            <a:ext cx="8431088" cy="6166445"/>
          </a:xfrm>
        </p:spPr>
        <p:txBody>
          <a:bodyPr/>
          <a:lstStyle/>
          <a:p>
            <a:r>
              <a:rPr lang="en-US" altLang="ja-JP" sz="1800" dirty="0" smtClean="0"/>
              <a:t>18-9</a:t>
            </a:r>
            <a:r>
              <a:rPr lang="ja-JP" altLang="ja-JP" sz="1800" dirty="0" smtClean="0"/>
              <a:t>図　　　　　　　　　　　　　　　　　</a:t>
            </a:r>
            <a:r>
              <a:rPr lang="en-US" altLang="ja-JP" sz="1800" dirty="0" smtClean="0"/>
              <a:t>18-10</a:t>
            </a:r>
            <a:r>
              <a:rPr lang="ja-JP" altLang="ja-JP" sz="1800" dirty="0" smtClean="0"/>
              <a:t>図</a:t>
            </a:r>
            <a:endParaRPr lang="ja-JP" altLang="ja-JP" sz="1800" dirty="0"/>
          </a:p>
        </p:txBody>
      </p:sp>
      <p:pic>
        <p:nvPicPr>
          <p:cNvPr id="5" name="図 4"/>
          <p:cNvPicPr/>
          <p:nvPr/>
        </p:nvPicPr>
        <p:blipFill>
          <a:blip r:embed="rId2" cstate="print"/>
          <a:srcRect/>
          <a:stretch>
            <a:fillRect/>
          </a:stretch>
        </p:blipFill>
        <p:spPr bwMode="auto">
          <a:xfrm>
            <a:off x="4427984" y="1196752"/>
            <a:ext cx="4176464" cy="4032448"/>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504055"/>
          </a:xfrm>
        </p:spPr>
        <p:txBody>
          <a:bodyPr>
            <a:normAutofit fontScale="90000"/>
          </a:bodyPr>
          <a:lstStyle/>
          <a:p>
            <a:r>
              <a:rPr lang="ja-JP" altLang="ja-JP" sz="2800" b="1" dirty="0" smtClean="0"/>
              <a:t>６．自然失業率仮説</a:t>
            </a:r>
            <a:endParaRPr lang="ja-JP" altLang="ja-JP" sz="2800" dirty="0"/>
          </a:p>
        </p:txBody>
      </p:sp>
      <p:sp>
        <p:nvSpPr>
          <p:cNvPr id="9219" name="Rectangle 3"/>
          <p:cNvSpPr>
            <a:spLocks noGrp="1" noChangeArrowheads="1"/>
          </p:cNvSpPr>
          <p:nvPr>
            <p:ph idx="1"/>
          </p:nvPr>
        </p:nvSpPr>
        <p:spPr>
          <a:xfrm>
            <a:off x="457200" y="764704"/>
            <a:ext cx="8458200" cy="5788496"/>
          </a:xfrm>
        </p:spPr>
        <p:txBody>
          <a:bodyPr>
            <a:normAutofit lnSpcReduction="10000"/>
          </a:bodyPr>
          <a:lstStyle/>
          <a:p>
            <a:r>
              <a:rPr lang="ja-JP" altLang="ja-JP" sz="1800" dirty="0" smtClean="0"/>
              <a:t>高度成長期に物価上昇率Δ</a:t>
            </a:r>
            <a:r>
              <a:rPr lang="en-US" altLang="ja-JP" sz="1800" dirty="0" smtClean="0"/>
              <a:t>P/P</a:t>
            </a:r>
            <a:r>
              <a:rPr lang="ja-JP" altLang="ja-JP" sz="1800" dirty="0" smtClean="0"/>
              <a:t>＝πが持続的にプラス、インフレーションが恒常化⇒</a:t>
            </a:r>
            <a:r>
              <a:rPr lang="en-US" altLang="ja-JP" sz="1800" dirty="0" smtClean="0"/>
              <a:t>18-10</a:t>
            </a:r>
            <a:r>
              <a:rPr lang="ja-JP" altLang="ja-JP" sz="1800" dirty="0" smtClean="0"/>
              <a:t>図のようにフィリップス曲線が次第に上方へシフト⇒フリードマンは、インフレが続くと</a:t>
            </a:r>
            <a:r>
              <a:rPr lang="ja-JP" altLang="ja-JP" sz="1800" b="1" dirty="0" smtClean="0"/>
              <a:t>インフレ期待</a:t>
            </a:r>
            <a:r>
              <a:rPr lang="ja-JP" altLang="ja-JP" sz="1800" dirty="0" smtClean="0"/>
              <a:t>（</a:t>
            </a:r>
            <a:r>
              <a:rPr lang="en-US" altLang="ja-JP" sz="1800" dirty="0" smtClean="0"/>
              <a:t>inflation expectation</a:t>
            </a:r>
            <a:r>
              <a:rPr lang="ja-JP" altLang="ja-JP" sz="1800" dirty="0" smtClean="0"/>
              <a:t>）が形成されて、</a:t>
            </a:r>
            <a:r>
              <a:rPr lang="ja-JP" altLang="ja-JP" sz="1800" b="1" dirty="0" smtClean="0"/>
              <a:t>予想物価上昇率</a:t>
            </a:r>
            <a:r>
              <a:rPr lang="ja-JP" altLang="ja-JP" sz="1800" dirty="0" smtClean="0"/>
              <a:t>（</a:t>
            </a:r>
            <a:r>
              <a:rPr lang="en-US" altLang="ja-JP" sz="1800" dirty="0" smtClean="0"/>
              <a:t>expected rate of inflation</a:t>
            </a:r>
            <a:r>
              <a:rPr lang="ja-JP" altLang="ja-JP" sz="1800" dirty="0" smtClean="0"/>
              <a:t>）Δ</a:t>
            </a:r>
            <a:r>
              <a:rPr lang="en-US" altLang="ja-JP" sz="1800" dirty="0" smtClean="0"/>
              <a:t>P</a:t>
            </a:r>
            <a:r>
              <a:rPr lang="en-US" altLang="ja-JP" sz="1800" baseline="30000" dirty="0" smtClean="0"/>
              <a:t> e</a:t>
            </a:r>
            <a:r>
              <a:rPr lang="en-US" altLang="ja-JP" sz="1800" dirty="0" smtClean="0"/>
              <a:t>/P </a:t>
            </a:r>
            <a:r>
              <a:rPr lang="en-US" altLang="ja-JP" sz="1800" baseline="30000" dirty="0" smtClean="0"/>
              <a:t>e</a:t>
            </a:r>
            <a:r>
              <a:rPr lang="ja-JP" altLang="ja-JP" sz="1800" dirty="0" smtClean="0"/>
              <a:t>＝π</a:t>
            </a:r>
            <a:r>
              <a:rPr lang="en-US" altLang="ja-JP" sz="1800" baseline="30000" dirty="0" smtClean="0"/>
              <a:t>e</a:t>
            </a:r>
            <a:r>
              <a:rPr lang="ja-JP" altLang="ja-JP" sz="1800" dirty="0" smtClean="0"/>
              <a:t>が</a:t>
            </a:r>
            <a:r>
              <a:rPr lang="en-US" altLang="ja-JP" sz="1800" dirty="0" smtClean="0"/>
              <a:t>0</a:t>
            </a:r>
            <a:r>
              <a:rPr lang="ja-JP" altLang="ja-JP" sz="1800" dirty="0" smtClean="0"/>
              <a:t>％から</a:t>
            </a:r>
            <a:r>
              <a:rPr lang="en-US" altLang="ja-JP" sz="1800" dirty="0" smtClean="0"/>
              <a:t>1</a:t>
            </a:r>
            <a:r>
              <a:rPr lang="ja-JP" altLang="ja-JP" sz="1800" dirty="0" smtClean="0"/>
              <a:t>％、</a:t>
            </a:r>
            <a:r>
              <a:rPr lang="en-US" altLang="ja-JP" sz="1800" dirty="0" smtClean="0"/>
              <a:t>2</a:t>
            </a:r>
            <a:r>
              <a:rPr lang="ja-JP" altLang="ja-JP" sz="1800" dirty="0" smtClean="0"/>
              <a:t>％、</a:t>
            </a:r>
            <a:r>
              <a:rPr lang="en-US" altLang="ja-JP" sz="1800" dirty="0" smtClean="0"/>
              <a:t>3</a:t>
            </a:r>
            <a:r>
              <a:rPr lang="ja-JP" altLang="ja-JP" sz="1800" dirty="0" smtClean="0"/>
              <a:t>％、…と次第に上がってくるので、そのうちαの部分を物価上昇に織り込み、その分だけ準フィリップス曲線は上方シフト。</a:t>
            </a:r>
          </a:p>
          <a:p>
            <a:r>
              <a:rPr lang="en-US" altLang="ja-JP" sz="1800" dirty="0" smtClean="0"/>
              <a:t>    </a:t>
            </a:r>
            <a:r>
              <a:rPr lang="ja-JP" altLang="ja-JP" sz="1800" dirty="0" smtClean="0"/>
              <a:t>π＝</a:t>
            </a:r>
            <a:r>
              <a:rPr lang="en-US" altLang="ja-JP" sz="1800" dirty="0" smtClean="0"/>
              <a:t>f(u)</a:t>
            </a:r>
            <a:r>
              <a:rPr lang="ja-JP" altLang="ja-JP" sz="1800" dirty="0" smtClean="0"/>
              <a:t>＋απ</a:t>
            </a:r>
            <a:r>
              <a:rPr lang="en-US" altLang="ja-JP" sz="1800" baseline="30000" dirty="0" smtClean="0"/>
              <a:t>e</a:t>
            </a:r>
            <a:r>
              <a:rPr lang="ja-JP" altLang="ja-JP" sz="1800" dirty="0" smtClean="0"/>
              <a:t>＝－</a:t>
            </a:r>
            <a:r>
              <a:rPr lang="en-US" altLang="ja-JP" sz="1800" dirty="0" smtClean="0"/>
              <a:t>b(u</a:t>
            </a:r>
            <a:r>
              <a:rPr lang="ja-JP" altLang="ja-JP" sz="1800" dirty="0" smtClean="0"/>
              <a:t>－</a:t>
            </a:r>
            <a:r>
              <a:rPr lang="en-US" altLang="ja-JP" sz="1800" dirty="0" smtClean="0"/>
              <a:t>u*)</a:t>
            </a:r>
            <a:r>
              <a:rPr lang="ja-JP" altLang="ja-JP" sz="1800" dirty="0" smtClean="0"/>
              <a:t>＋απ</a:t>
            </a:r>
            <a:r>
              <a:rPr lang="en-US" altLang="ja-JP" sz="1800" baseline="30000" dirty="0" smtClean="0"/>
              <a:t>e</a:t>
            </a:r>
            <a:r>
              <a:rPr lang="ja-JP" altLang="ja-JP" sz="1800" dirty="0" smtClean="0"/>
              <a:t>　　</a:t>
            </a:r>
            <a:r>
              <a:rPr lang="en-US" altLang="ja-JP" sz="1800" dirty="0" smtClean="0"/>
              <a:t>f’(u)</a:t>
            </a:r>
            <a:r>
              <a:rPr lang="ja-JP" altLang="ja-JP" sz="1800" dirty="0" smtClean="0"/>
              <a:t>＜</a:t>
            </a:r>
            <a:r>
              <a:rPr lang="en-US" altLang="ja-JP" sz="1800" dirty="0" smtClean="0"/>
              <a:t>0</a:t>
            </a:r>
            <a:endParaRPr lang="ja-JP" altLang="ja-JP" sz="1800" dirty="0" smtClean="0"/>
          </a:p>
          <a:p>
            <a:r>
              <a:rPr lang="ja-JP" altLang="ja-JP" sz="1800" dirty="0" smtClean="0"/>
              <a:t>αは</a:t>
            </a:r>
            <a:r>
              <a:rPr lang="ja-JP" altLang="ja-JP" sz="1800" b="1" dirty="0" smtClean="0"/>
              <a:t>貨幣錯覚パラメータ</a:t>
            </a:r>
            <a:r>
              <a:rPr lang="ja-JP" altLang="ja-JP" sz="1800" dirty="0" smtClean="0"/>
              <a:t>ー（</a:t>
            </a:r>
            <a:r>
              <a:rPr lang="en-US" altLang="ja-JP" sz="1800" dirty="0" smtClean="0"/>
              <a:t>parameter of money illusion</a:t>
            </a:r>
            <a:r>
              <a:rPr lang="ja-JP" altLang="ja-JP" sz="1800" dirty="0" smtClean="0"/>
              <a:t>）α＝</a:t>
            </a:r>
            <a:r>
              <a:rPr lang="en-US" altLang="ja-JP" sz="1800" dirty="0" smtClean="0"/>
              <a:t>1</a:t>
            </a:r>
            <a:r>
              <a:rPr lang="ja-JP" altLang="ja-JP" sz="1800" dirty="0" smtClean="0"/>
              <a:t>のときには予想物価上昇率のすべてを物価上昇に織り込む、貨幣錯覚はなくなる。⇒</a:t>
            </a:r>
            <a:r>
              <a:rPr lang="en-US" altLang="ja-JP" sz="1800" dirty="0" smtClean="0"/>
              <a:t>18-10</a:t>
            </a:r>
            <a:r>
              <a:rPr lang="ja-JP" altLang="ja-JP" sz="1800" dirty="0" smtClean="0"/>
              <a:t>図のような</a:t>
            </a:r>
            <a:r>
              <a:rPr lang="ja-JP" altLang="ja-JP" sz="1800" b="1" dirty="0" smtClean="0"/>
              <a:t>予想を入れた準フィリップス曲線</a:t>
            </a:r>
            <a:r>
              <a:rPr lang="ja-JP" altLang="ja-JP" sz="1800" dirty="0" smtClean="0"/>
              <a:t>（</a:t>
            </a:r>
            <a:r>
              <a:rPr lang="en-US" altLang="ja-JP" sz="1800" dirty="0" smtClean="0"/>
              <a:t>expectations-augmented quasi-Phillips curve</a:t>
            </a:r>
            <a:r>
              <a:rPr lang="ja-JP" altLang="ja-JP" sz="1800" dirty="0" smtClean="0"/>
              <a:t>）</a:t>
            </a:r>
          </a:p>
          <a:p>
            <a:r>
              <a:rPr lang="ja-JP" altLang="ja-JP" sz="1800" dirty="0" smtClean="0"/>
              <a:t>　α＝</a:t>
            </a:r>
            <a:r>
              <a:rPr lang="en-US" altLang="ja-JP" sz="1800" dirty="0" smtClean="0"/>
              <a:t>1</a:t>
            </a:r>
            <a:r>
              <a:rPr lang="ja-JP" altLang="ja-JP" sz="1800" dirty="0" smtClean="0"/>
              <a:t>で貨幣錯覚がなく、π＝π</a:t>
            </a:r>
            <a:r>
              <a:rPr lang="en-US" altLang="ja-JP" sz="1800" baseline="30000" dirty="0" smtClean="0"/>
              <a:t>e</a:t>
            </a:r>
            <a:r>
              <a:rPr lang="en-US" altLang="ja-JP" sz="1800" dirty="0" smtClean="0"/>
              <a:t> </a:t>
            </a:r>
            <a:r>
              <a:rPr lang="ja-JP" altLang="ja-JP" sz="1800" dirty="0" smtClean="0"/>
              <a:t>と予想インフレ率がインフレ期待を正しく予想して現実インフレ率と一致するとき、</a:t>
            </a:r>
            <a:r>
              <a:rPr lang="en-US" altLang="ja-JP" sz="1800" dirty="0" smtClean="0"/>
              <a:t>b(u</a:t>
            </a:r>
            <a:r>
              <a:rPr lang="ja-JP" altLang="ja-JP" sz="1800" dirty="0" smtClean="0"/>
              <a:t>－</a:t>
            </a:r>
            <a:r>
              <a:rPr lang="en-US" altLang="ja-JP" sz="1800" dirty="0" smtClean="0"/>
              <a:t>u*)</a:t>
            </a:r>
            <a:r>
              <a:rPr lang="ja-JP" altLang="ja-JP" sz="1800" dirty="0" smtClean="0"/>
              <a:t>＝</a:t>
            </a:r>
            <a:r>
              <a:rPr lang="en-US" altLang="ja-JP" sz="1800" dirty="0" smtClean="0"/>
              <a:t>0</a:t>
            </a:r>
            <a:r>
              <a:rPr lang="ja-JP" altLang="ja-JP" sz="1800" dirty="0" err="1" smtClean="0"/>
              <a:t>、</a:t>
            </a:r>
            <a:endParaRPr lang="ja-JP" altLang="ja-JP" sz="1800" dirty="0" smtClean="0"/>
          </a:p>
          <a:p>
            <a:r>
              <a:rPr lang="ja-JP" altLang="ja-JP" sz="1800" dirty="0" smtClean="0"/>
              <a:t>　　</a:t>
            </a:r>
            <a:r>
              <a:rPr lang="en-US" altLang="ja-JP" sz="1800" dirty="0" smtClean="0"/>
              <a:t>u</a:t>
            </a:r>
            <a:r>
              <a:rPr lang="ja-JP" altLang="ja-JP" sz="1800" dirty="0" smtClean="0"/>
              <a:t>＝</a:t>
            </a:r>
            <a:r>
              <a:rPr lang="en-US" altLang="ja-JP" sz="1800" dirty="0" smtClean="0"/>
              <a:t>u*</a:t>
            </a:r>
            <a:endParaRPr lang="ja-JP" altLang="ja-JP" sz="1800" dirty="0" smtClean="0"/>
          </a:p>
          <a:p>
            <a:r>
              <a:rPr lang="ja-JP" altLang="ja-JP" sz="1800" b="1" dirty="0" smtClean="0"/>
              <a:t>フリードマン</a:t>
            </a:r>
            <a:r>
              <a:rPr lang="ja-JP" altLang="ja-JP" sz="1800" dirty="0" smtClean="0"/>
              <a:t>は</a:t>
            </a:r>
            <a:r>
              <a:rPr lang="ja-JP" altLang="ja-JP" sz="1800" b="1" dirty="0" smtClean="0"/>
              <a:t>自然失業率</a:t>
            </a:r>
            <a:r>
              <a:rPr lang="ja-JP" altLang="ja-JP" sz="1800" dirty="0" smtClean="0"/>
              <a:t>（</a:t>
            </a:r>
            <a:r>
              <a:rPr lang="en-US" altLang="ja-JP" sz="1800" dirty="0" smtClean="0"/>
              <a:t>natural rate of unemployment</a:t>
            </a:r>
            <a:r>
              <a:rPr lang="ja-JP" altLang="ja-JP" sz="1800" dirty="0" smtClean="0"/>
              <a:t>）。ほぼ同時期に</a:t>
            </a:r>
            <a:r>
              <a:rPr lang="ja-JP" altLang="ja-JP" sz="1800" b="1" dirty="0" smtClean="0"/>
              <a:t>フェルプス</a:t>
            </a:r>
            <a:r>
              <a:rPr lang="ja-JP" altLang="ja-JP" sz="1800" dirty="0" smtClean="0"/>
              <a:t>（</a:t>
            </a:r>
            <a:r>
              <a:rPr lang="en-US" altLang="ja-JP" sz="1800" dirty="0" smtClean="0"/>
              <a:t>E. Phelps</a:t>
            </a:r>
            <a:r>
              <a:rPr lang="ja-JP" altLang="ja-JP" sz="1800" dirty="0" smtClean="0"/>
              <a:t>）も同様な予想追加型のフィリップス曲線を定式化し、</a:t>
            </a:r>
            <a:r>
              <a:rPr lang="ja-JP" altLang="ja-JP" sz="1800" b="1" dirty="0" smtClean="0"/>
              <a:t>最適失業率</a:t>
            </a:r>
            <a:r>
              <a:rPr lang="ja-JP" altLang="ja-JP" sz="1800" dirty="0" smtClean="0"/>
              <a:t>（</a:t>
            </a:r>
            <a:r>
              <a:rPr lang="en-US" altLang="ja-JP" sz="1800" dirty="0" smtClean="0"/>
              <a:t>optimal rate of unemployment</a:t>
            </a:r>
            <a:r>
              <a:rPr lang="ja-JP" altLang="ja-JP" sz="1800" dirty="0" smtClean="0"/>
              <a:t>）。フリードマン「ワルラス的一般均衡方程式体系に、市場の不完全性、需給の確率的変動、求人求職に伴う情報収集コスト、労働異動コスト等の労働市場・生産物市場の現実の構造的特性が導入されるならば、それから生み出される失業」と説明、ほぼ完全雇用において存在する摩擦的失業。</a:t>
            </a:r>
            <a:endParaRPr lang="ja-JP" altLang="ja-JP"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504055"/>
          </a:xfrm>
        </p:spPr>
        <p:txBody>
          <a:bodyPr>
            <a:normAutofit fontScale="90000"/>
          </a:bodyPr>
          <a:lstStyle/>
          <a:p>
            <a:r>
              <a:rPr lang="ja-JP" altLang="ja-JP" sz="2800" b="1" dirty="0" smtClean="0"/>
              <a:t>６</a:t>
            </a:r>
            <a:r>
              <a:rPr lang="en-US" altLang="ja-JP" sz="2800" b="1" dirty="0" smtClean="0"/>
              <a:t>B</a:t>
            </a:r>
            <a:r>
              <a:rPr lang="ja-JP" altLang="ja-JP" sz="2800" b="1" dirty="0" err="1" smtClean="0"/>
              <a:t>．</a:t>
            </a:r>
            <a:r>
              <a:rPr lang="ja-JP" altLang="ja-JP" sz="2800" b="1" dirty="0" smtClean="0"/>
              <a:t>自然失業率仮説</a:t>
            </a:r>
            <a:endParaRPr lang="ja-JP" altLang="ja-JP" sz="2800" dirty="0"/>
          </a:p>
        </p:txBody>
      </p:sp>
      <p:sp>
        <p:nvSpPr>
          <p:cNvPr id="9219" name="Rectangle 3"/>
          <p:cNvSpPr>
            <a:spLocks noGrp="1" noChangeArrowheads="1"/>
          </p:cNvSpPr>
          <p:nvPr>
            <p:ph idx="1"/>
          </p:nvPr>
        </p:nvSpPr>
        <p:spPr>
          <a:xfrm>
            <a:off x="457200" y="764704"/>
            <a:ext cx="8458200" cy="5788496"/>
          </a:xfrm>
        </p:spPr>
        <p:txBody>
          <a:bodyPr/>
          <a:lstStyle/>
          <a:p>
            <a:r>
              <a:rPr lang="ja-JP" altLang="ja-JP" sz="1800" dirty="0" smtClean="0"/>
              <a:t>　インフレ期待がない時代のフィリップス曲線は長期的な統計関係として観察、インフレ期待が形成される時代にはそれは短期フィリップス曲線に変わり、インフレ期待が高まるにつれて上方シフト。</a:t>
            </a:r>
            <a:r>
              <a:rPr lang="en-US" altLang="ja-JP" sz="1800" dirty="0" smtClean="0"/>
              <a:t>18-13</a:t>
            </a:r>
            <a:r>
              <a:rPr lang="ja-JP" altLang="ja-JP" sz="1800" dirty="0" smtClean="0"/>
              <a:t>図のように、日本では短期ですらフィリップス曲線が垂直に立つことも観察。</a:t>
            </a:r>
            <a:r>
              <a:rPr lang="en-US" altLang="ja-JP" sz="1800" dirty="0" smtClean="0"/>
              <a:t>18-14</a:t>
            </a:r>
            <a:r>
              <a:rPr lang="ja-JP" altLang="ja-JP" sz="1800" dirty="0" smtClean="0"/>
              <a:t>図には</a:t>
            </a:r>
            <a:r>
              <a:rPr lang="en-US" altLang="ja-JP" sz="1800" dirty="0" smtClean="0"/>
              <a:t>2000</a:t>
            </a:r>
            <a:r>
              <a:rPr lang="ja-JP" altLang="ja-JP" sz="1800" dirty="0" smtClean="0"/>
              <a:t>年以降の日本のフィリップス曲線の観察点が散布図で描いてあるが、ほぼ垂直線の近傍にプロット</a:t>
            </a:r>
            <a:r>
              <a:rPr lang="ja-JP" altLang="en-US" sz="1800" dirty="0" smtClean="0"/>
              <a:t>⇒</a:t>
            </a:r>
            <a:r>
              <a:rPr lang="ja-JP" altLang="ja-JP" sz="1800" dirty="0" smtClean="0"/>
              <a:t>真の長期フィリップス曲線は、自然失業率のところで垂直に立つ形で観察⇒</a:t>
            </a:r>
            <a:r>
              <a:rPr lang="ja-JP" altLang="ja-JP" sz="1800" b="1" dirty="0" smtClean="0"/>
              <a:t>自然失業率仮説</a:t>
            </a:r>
            <a:r>
              <a:rPr lang="ja-JP" altLang="ja-JP" sz="1800" dirty="0" smtClean="0"/>
              <a:t>（</a:t>
            </a:r>
            <a:r>
              <a:rPr lang="en-US" altLang="ja-JP" sz="1800" dirty="0" smtClean="0"/>
              <a:t>natural rate of unemployment hypothesis</a:t>
            </a:r>
            <a:r>
              <a:rPr lang="ja-JP" altLang="ja-JP" sz="1800" dirty="0" smtClean="0"/>
              <a:t>）金融政策でインフレ率を加速すると、短期的には失業率を減らすことはできるが、長期的には失業率を変えることはできず、インフレ率だけを高める結果、金融政策は無力となる。</a:t>
            </a:r>
            <a:endParaRPr lang="en-US" altLang="ja-JP" sz="1800" dirty="0" smtClean="0"/>
          </a:p>
          <a:p>
            <a:r>
              <a:rPr lang="en-US" altLang="ja-JP" sz="1800" dirty="0" smtClean="0"/>
              <a:t>18-11</a:t>
            </a:r>
            <a:r>
              <a:rPr lang="ja-JP" altLang="ja-JP" sz="1800" dirty="0" smtClean="0"/>
              <a:t>図　　　　　　　　　　　　　　　　</a:t>
            </a:r>
            <a:r>
              <a:rPr lang="en-US" altLang="ja-JP" sz="1800" dirty="0" smtClean="0"/>
              <a:t>18-12</a:t>
            </a:r>
            <a:r>
              <a:rPr lang="ja-JP" altLang="ja-JP" sz="1800" dirty="0" smtClean="0"/>
              <a:t>図</a:t>
            </a:r>
          </a:p>
          <a:p>
            <a:endParaRPr lang="ja-JP" altLang="ja-JP" sz="1800" dirty="0"/>
          </a:p>
        </p:txBody>
      </p:sp>
      <p:graphicFrame>
        <p:nvGraphicFramePr>
          <p:cNvPr id="4" name="グラフ 3"/>
          <p:cNvGraphicFramePr/>
          <p:nvPr/>
        </p:nvGraphicFramePr>
        <p:xfrm>
          <a:off x="323528" y="3573016"/>
          <a:ext cx="3456384"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p:cNvGraphicFramePr/>
          <p:nvPr/>
        </p:nvGraphicFramePr>
        <p:xfrm>
          <a:off x="4427984" y="3573016"/>
          <a:ext cx="4104456" cy="30963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88641"/>
            <a:ext cx="8062664" cy="504055"/>
          </a:xfrm>
        </p:spPr>
        <p:txBody>
          <a:bodyPr>
            <a:normAutofit fontScale="90000"/>
          </a:bodyPr>
          <a:lstStyle/>
          <a:p>
            <a:r>
              <a:rPr lang="ja-JP" altLang="ja-JP" sz="2800" b="1" dirty="0" smtClean="0"/>
              <a:t>６</a:t>
            </a:r>
            <a:r>
              <a:rPr lang="en-US" altLang="ja-JP" sz="2800" b="1" dirty="0" smtClean="0"/>
              <a:t>C</a:t>
            </a:r>
            <a:r>
              <a:rPr lang="ja-JP" altLang="ja-JP" sz="2800" b="1" dirty="0" err="1" smtClean="0"/>
              <a:t>．</a:t>
            </a:r>
            <a:r>
              <a:rPr lang="ja-JP" altLang="ja-JP" sz="2800" b="1" dirty="0" smtClean="0"/>
              <a:t>自然失業率仮説</a:t>
            </a:r>
            <a:endParaRPr lang="ja-JP" altLang="ja-JP" sz="2800" dirty="0"/>
          </a:p>
        </p:txBody>
      </p:sp>
      <p:sp>
        <p:nvSpPr>
          <p:cNvPr id="9219" name="Rectangle 3"/>
          <p:cNvSpPr>
            <a:spLocks noGrp="1" noChangeArrowheads="1"/>
          </p:cNvSpPr>
          <p:nvPr>
            <p:ph idx="1"/>
          </p:nvPr>
        </p:nvSpPr>
        <p:spPr>
          <a:xfrm>
            <a:off x="457200" y="764704"/>
            <a:ext cx="8458200" cy="5788496"/>
          </a:xfrm>
        </p:spPr>
        <p:txBody>
          <a:bodyPr/>
          <a:lstStyle/>
          <a:p>
            <a:r>
              <a:rPr lang="ja-JP" altLang="ja-JP" sz="1800" dirty="0" smtClean="0"/>
              <a:t>　フィリップス曲線の想定する因果関係⇒労働の超過需要を表す指標である失業率</a:t>
            </a:r>
            <a:r>
              <a:rPr lang="en-US" altLang="ja-JP" sz="1800" dirty="0" smtClean="0"/>
              <a:t>u</a:t>
            </a:r>
            <a:r>
              <a:rPr lang="ja-JP" altLang="ja-JP" sz="1800" dirty="0" smtClean="0"/>
              <a:t>を見て貨幣賃金率</a:t>
            </a:r>
            <a:r>
              <a:rPr lang="en-US" altLang="ja-JP" sz="1800" dirty="0" smtClean="0"/>
              <a:t>w</a:t>
            </a:r>
            <a:r>
              <a:rPr lang="ja-JP" altLang="ja-JP" sz="1800" dirty="0" smtClean="0"/>
              <a:t>が決まり、さらには物価</a:t>
            </a:r>
            <a:r>
              <a:rPr lang="en-US" altLang="ja-JP" sz="1800" dirty="0" smtClean="0"/>
              <a:t>P</a:t>
            </a:r>
            <a:r>
              <a:rPr lang="ja-JP" altLang="ja-JP" sz="1800" dirty="0" smtClean="0"/>
              <a:t>が決まるという関係。</a:t>
            </a:r>
          </a:p>
          <a:p>
            <a:r>
              <a:rPr lang="ja-JP" altLang="ja-JP" sz="1800" dirty="0" smtClean="0"/>
              <a:t>フリードマンは一般均衡論の立場から、労働需要も労働供給も価格変数である貨幣賃金率</a:t>
            </a:r>
            <a:r>
              <a:rPr lang="en-US" altLang="ja-JP" sz="1800" dirty="0" smtClean="0"/>
              <a:t>w</a:t>
            </a:r>
            <a:r>
              <a:rPr lang="ja-JP" altLang="ja-JP" sz="1800" dirty="0" smtClean="0"/>
              <a:t>を見て行われるので、労働の超過需要は貨幣賃金率</a:t>
            </a:r>
            <a:r>
              <a:rPr lang="en-US" altLang="ja-JP" sz="1800" dirty="0" smtClean="0"/>
              <a:t>w</a:t>
            </a:r>
            <a:r>
              <a:rPr lang="ja-JP" altLang="ja-JP" sz="1800" dirty="0" smtClean="0"/>
              <a:t>の関数、フィリップス曲線の因果関係に異議を唱えた。そこで、予想追加型のフィリップス曲線を</a:t>
            </a:r>
          </a:p>
          <a:p>
            <a:r>
              <a:rPr lang="ja-JP" altLang="ja-JP" sz="1800" dirty="0" smtClean="0"/>
              <a:t>　　</a:t>
            </a:r>
            <a:r>
              <a:rPr lang="en-US" altLang="ja-JP" sz="1800" dirty="0" smtClean="0"/>
              <a:t>u</a:t>
            </a:r>
            <a:r>
              <a:rPr lang="ja-JP" altLang="ja-JP" sz="1800" dirty="0" smtClean="0"/>
              <a:t>＝－</a:t>
            </a:r>
            <a:r>
              <a:rPr lang="en-US" altLang="ja-JP" sz="1800" dirty="0" smtClean="0"/>
              <a:t>(1/b)</a:t>
            </a:r>
            <a:r>
              <a:rPr lang="ja-JP" altLang="ja-JP" sz="1800" dirty="0" smtClean="0"/>
              <a:t>（Δ</a:t>
            </a:r>
            <a:r>
              <a:rPr lang="en-US" altLang="ja-JP" sz="1800" dirty="0" smtClean="0"/>
              <a:t>w/w</a:t>
            </a:r>
            <a:r>
              <a:rPr lang="ja-JP" altLang="ja-JP" sz="1800" dirty="0" smtClean="0"/>
              <a:t>－απ</a:t>
            </a:r>
            <a:r>
              <a:rPr lang="en-US" altLang="ja-JP" sz="1800" baseline="30000" dirty="0" smtClean="0"/>
              <a:t>e</a:t>
            </a:r>
            <a:r>
              <a:rPr lang="en-US" altLang="ja-JP" sz="1800" dirty="0" smtClean="0"/>
              <a:t>)</a:t>
            </a:r>
            <a:r>
              <a:rPr lang="ja-JP" altLang="ja-JP" sz="1800" dirty="0" smtClean="0"/>
              <a:t>＋</a:t>
            </a:r>
            <a:r>
              <a:rPr lang="en-US" altLang="ja-JP" sz="1800" dirty="0" smtClean="0"/>
              <a:t>u*</a:t>
            </a:r>
            <a:endParaRPr lang="ja-JP" altLang="ja-JP" sz="1800" dirty="0" smtClean="0"/>
          </a:p>
          <a:p>
            <a:r>
              <a:rPr lang="ja-JP" altLang="ja-JP" sz="1800" dirty="0" smtClean="0"/>
              <a:t>あるいは物価版では、</a:t>
            </a:r>
          </a:p>
          <a:p>
            <a:r>
              <a:rPr lang="ja-JP" altLang="ja-JP" sz="1800" dirty="0" smtClean="0"/>
              <a:t>　　</a:t>
            </a:r>
            <a:r>
              <a:rPr lang="en-US" altLang="ja-JP" sz="1800" dirty="0" smtClean="0"/>
              <a:t>u</a:t>
            </a:r>
            <a:r>
              <a:rPr lang="ja-JP" altLang="ja-JP" sz="1800" dirty="0" smtClean="0"/>
              <a:t>＝－</a:t>
            </a:r>
            <a:r>
              <a:rPr lang="en-US" altLang="ja-JP" sz="1800" dirty="0" smtClean="0"/>
              <a:t>(1/b)</a:t>
            </a:r>
            <a:r>
              <a:rPr lang="ja-JP" altLang="ja-JP" sz="1800" dirty="0" smtClean="0"/>
              <a:t>（π－απ</a:t>
            </a:r>
            <a:r>
              <a:rPr lang="en-US" altLang="ja-JP" sz="1800" baseline="30000" dirty="0" smtClean="0"/>
              <a:t>e</a:t>
            </a:r>
            <a:r>
              <a:rPr lang="en-US" altLang="ja-JP" sz="1800" dirty="0" smtClean="0"/>
              <a:t>)</a:t>
            </a:r>
            <a:r>
              <a:rPr lang="ja-JP" altLang="ja-JP" sz="1800" dirty="0" smtClean="0"/>
              <a:t>＋</a:t>
            </a:r>
            <a:r>
              <a:rPr lang="en-US" altLang="ja-JP" sz="1800" dirty="0" smtClean="0"/>
              <a:t>u*</a:t>
            </a:r>
            <a:endParaRPr lang="ja-JP" altLang="ja-JP" sz="1800" dirty="0" smtClean="0"/>
          </a:p>
          <a:p>
            <a:r>
              <a:rPr lang="ja-JP" altLang="ja-JP" sz="1800" dirty="0" err="1" smtClean="0"/>
              <a:t>と修</a:t>
            </a:r>
            <a:r>
              <a:rPr lang="ja-JP" altLang="ja-JP" sz="1800" dirty="0" smtClean="0"/>
              <a:t>正し、</a:t>
            </a:r>
            <a:r>
              <a:rPr lang="ja-JP" altLang="ja-JP" sz="1800" b="1" dirty="0" smtClean="0"/>
              <a:t>フィッシャー曲線</a:t>
            </a:r>
            <a:r>
              <a:rPr lang="ja-JP" altLang="ja-JP" sz="1800" dirty="0" smtClean="0"/>
              <a:t>（</a:t>
            </a:r>
            <a:r>
              <a:rPr lang="en-US" altLang="ja-JP" sz="1800" dirty="0" err="1" smtClean="0"/>
              <a:t>Fisherian</a:t>
            </a:r>
            <a:r>
              <a:rPr lang="en-US" altLang="ja-JP" sz="1800" dirty="0" smtClean="0"/>
              <a:t> curve</a:t>
            </a:r>
            <a:r>
              <a:rPr lang="ja-JP" altLang="ja-JP" sz="1800" dirty="0" smtClean="0"/>
              <a:t>）。貨幣錯覚がなく、かつ予想インフレ率が現実インフレ率に一致するときは、α＝</a:t>
            </a:r>
            <a:r>
              <a:rPr lang="en-US" altLang="ja-JP" sz="1800" dirty="0" smtClean="0"/>
              <a:t>1</a:t>
            </a:r>
            <a:r>
              <a:rPr lang="ja-JP" altLang="ja-JP" sz="1800" dirty="0" err="1" smtClean="0"/>
              <a:t>、</a:t>
            </a:r>
            <a:r>
              <a:rPr lang="ja-JP" altLang="ja-JP" sz="1800" dirty="0" smtClean="0"/>
              <a:t>π＝π</a:t>
            </a:r>
            <a:r>
              <a:rPr lang="en-US" altLang="ja-JP" sz="1800" baseline="30000" dirty="0" smtClean="0"/>
              <a:t>e</a:t>
            </a:r>
            <a:r>
              <a:rPr lang="ja-JP" altLang="ja-JP" sz="1800" dirty="0" smtClean="0"/>
              <a:t>ゆえ、</a:t>
            </a:r>
            <a:r>
              <a:rPr lang="en-US" altLang="ja-JP" sz="1800" dirty="0" smtClean="0"/>
              <a:t>u</a:t>
            </a:r>
            <a:r>
              <a:rPr lang="ja-JP" altLang="ja-JP" sz="1800" dirty="0" smtClean="0"/>
              <a:t>＝</a:t>
            </a:r>
            <a:r>
              <a:rPr lang="en-US" altLang="ja-JP" sz="1800" dirty="0" smtClean="0"/>
              <a:t>u*</a:t>
            </a:r>
            <a:endParaRPr lang="ja-JP" altLang="ja-JP"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332656"/>
            <a:ext cx="9144000" cy="6525344"/>
          </a:xfrm>
        </p:spPr>
        <p:txBody>
          <a:bodyPr>
            <a:normAutofit/>
          </a:bodyPr>
          <a:lstStyle/>
          <a:p>
            <a:pPr>
              <a:buNone/>
            </a:pPr>
            <a:r>
              <a:rPr lang="en-US" altLang="ja-JP" sz="1800" i="1" dirty="0" smtClean="0"/>
              <a:t>IS </a:t>
            </a:r>
            <a:r>
              <a:rPr lang="en-US" altLang="ja-JP" sz="1800" dirty="0" smtClean="0"/>
              <a:t>= </a:t>
            </a:r>
            <a:r>
              <a:rPr lang="en-US" altLang="ja-JP" sz="1800" i="1" dirty="0" smtClean="0"/>
              <a:t>LM</a:t>
            </a:r>
            <a:r>
              <a:rPr lang="en-US" altLang="ja-JP" sz="1800" dirty="0" smtClean="0"/>
              <a:t> analysis of Keynes and Keynesian, equilibrium analysis of labor market, general equilibrium analysis ⇒ </a:t>
            </a:r>
            <a:r>
              <a:rPr lang="en-US" altLang="ja-JP" sz="1800" b="1" dirty="0" smtClean="0"/>
              <a:t>Prices </a:t>
            </a:r>
            <a:r>
              <a:rPr lang="en-US" altLang="ja-JP" sz="1800" b="1" i="1" dirty="0" smtClean="0"/>
              <a:t>P</a:t>
            </a:r>
            <a:r>
              <a:rPr lang="en-US" altLang="ja-JP" sz="1800" b="1" dirty="0" smtClean="0"/>
              <a:t> and money wage rate</a:t>
            </a:r>
            <a:r>
              <a:rPr lang="en-US" altLang="ja-JP" sz="1800" b="1" i="1" dirty="0" smtClean="0"/>
              <a:t> w </a:t>
            </a:r>
            <a:r>
              <a:rPr lang="en-US" altLang="ja-JP" sz="1800" b="1" dirty="0" smtClean="0"/>
              <a:t>are given, assuming that they do not change until full employment</a:t>
            </a:r>
          </a:p>
          <a:p>
            <a:pPr>
              <a:buNone/>
            </a:pPr>
            <a:r>
              <a:rPr lang="en-US" altLang="ja-JP" sz="1800" dirty="0" smtClean="0"/>
              <a:t>Keynesian theory is not different from the theory of classical school and neoclassical school in that it recognizes upward flexibility of prices and wages in full employment .</a:t>
            </a:r>
          </a:p>
          <a:p>
            <a:pPr>
              <a:buNone/>
            </a:pPr>
            <a:r>
              <a:rPr lang="en-US" altLang="ja-JP" sz="1800" dirty="0" smtClean="0"/>
              <a:t>... it is reasonable in an economy where aggregate demand is insufficient for aggregate supply, </a:t>
            </a:r>
          </a:p>
          <a:p>
            <a:pPr>
              <a:buNone/>
            </a:pPr>
            <a:r>
              <a:rPr lang="en-US" altLang="ja-JP" sz="1800" dirty="0" smtClean="0"/>
              <a:t>After the war ⇒ As aggregate demand grows bigger, the balance of demand and supply became tightened even before the economy comes to full employment.</a:t>
            </a:r>
          </a:p>
          <a:p>
            <a:pPr>
              <a:buNone/>
            </a:pPr>
            <a:r>
              <a:rPr lang="en-US" altLang="ja-JP" sz="1800" b="1" dirty="0" smtClean="0"/>
              <a:t>Sustained inflation</a:t>
            </a:r>
            <a:r>
              <a:rPr lang="en-US" altLang="ja-JP" sz="1800" dirty="0" smtClean="0"/>
              <a:t>, </a:t>
            </a:r>
            <a:r>
              <a:rPr lang="en-US" altLang="ja-JP" sz="1800" b="1" dirty="0" smtClean="0"/>
              <a:t>cost-push inflation </a:t>
            </a:r>
            <a:r>
              <a:rPr lang="en-US" altLang="ja-JP" sz="1800" dirty="0" smtClean="0"/>
              <a:t>like the oil shocks since the 1970s</a:t>
            </a:r>
          </a:p>
          <a:p>
            <a:pPr>
              <a:buNone/>
            </a:pPr>
            <a:r>
              <a:rPr lang="en-US" altLang="ja-JP" sz="1800" dirty="0" smtClean="0"/>
              <a:t>In Japan after the collapse of the bubble since the 1990s, there was </a:t>
            </a:r>
            <a:r>
              <a:rPr lang="en-US" altLang="ja-JP" sz="1800" b="1" dirty="0" smtClean="0"/>
              <a:t>sustained deflation </a:t>
            </a:r>
            <a:r>
              <a:rPr lang="en-US" altLang="ja-JP" sz="1800" dirty="0" smtClean="0"/>
              <a:t>under almost zero growth</a:t>
            </a:r>
            <a:r>
              <a:rPr lang="en-US" altLang="ja-JP" sz="1800" dirty="0" smtClean="0"/>
              <a:t>.</a:t>
            </a:r>
          </a:p>
          <a:p>
            <a:r>
              <a:rPr lang="ja-JP" altLang="ja-JP" sz="1800" dirty="0" smtClean="0"/>
              <a:t>ケインズ</a:t>
            </a:r>
            <a:r>
              <a:rPr lang="ja-JP" altLang="en-US" sz="1800" dirty="0" smtClean="0"/>
              <a:t>や</a:t>
            </a:r>
            <a:r>
              <a:rPr lang="ja-JP" altLang="ja-JP" sz="1800" dirty="0" smtClean="0"/>
              <a:t>ケインジアンの</a:t>
            </a:r>
            <a:r>
              <a:rPr lang="en-US" altLang="ja-JP" sz="1800" i="1" dirty="0" smtClean="0"/>
              <a:t>IS</a:t>
            </a:r>
            <a:r>
              <a:rPr lang="ja-JP" altLang="ja-JP" sz="1800" dirty="0" smtClean="0"/>
              <a:t>＝</a:t>
            </a:r>
            <a:r>
              <a:rPr lang="en-US" altLang="ja-JP" sz="1800" i="1" dirty="0" smtClean="0"/>
              <a:t>LM</a:t>
            </a:r>
            <a:r>
              <a:rPr lang="ja-JP" altLang="ja-JP" sz="1800" dirty="0" smtClean="0"/>
              <a:t>分析、労働市場の均衡分析、一般均衡分析⇒</a:t>
            </a:r>
            <a:r>
              <a:rPr lang="ja-JP" altLang="ja-JP" sz="1800" b="1" dirty="0" smtClean="0"/>
              <a:t>物価</a:t>
            </a:r>
            <a:r>
              <a:rPr lang="en-US" altLang="ja-JP" sz="1800" b="1" i="1" dirty="0" smtClean="0"/>
              <a:t>P</a:t>
            </a:r>
            <a:r>
              <a:rPr lang="ja-JP" altLang="ja-JP" sz="1800" b="1" dirty="0" smtClean="0"/>
              <a:t>や貨幣賃金率</a:t>
            </a:r>
            <a:r>
              <a:rPr lang="en-US" altLang="ja-JP" sz="1800" b="1" i="1" dirty="0" smtClean="0"/>
              <a:t>w</a:t>
            </a:r>
            <a:r>
              <a:rPr lang="ja-JP" altLang="ja-JP" sz="1800" b="1" dirty="0" smtClean="0"/>
              <a:t>は所与、完全雇用にいたるまでは変化しないものと前提</a:t>
            </a:r>
          </a:p>
          <a:p>
            <a:r>
              <a:rPr lang="ja-JP" altLang="ja-JP" sz="1800" dirty="0" smtClean="0"/>
              <a:t>完全雇用では</a:t>
            </a:r>
            <a:r>
              <a:rPr lang="ja-JP" altLang="en-US" sz="1800" dirty="0" smtClean="0"/>
              <a:t>物価や賃金の</a:t>
            </a:r>
            <a:r>
              <a:rPr lang="ja-JP" altLang="ja-JP" sz="1800" dirty="0" smtClean="0"/>
              <a:t>上方伸縮性を認める点で、古典派</a:t>
            </a:r>
            <a:r>
              <a:rPr lang="ja-JP" altLang="en-US" sz="1800" dirty="0" smtClean="0"/>
              <a:t>や</a:t>
            </a:r>
            <a:r>
              <a:rPr lang="ja-JP" altLang="ja-JP" sz="1800" dirty="0" smtClean="0"/>
              <a:t>新古典派の理論と変わりはない</a:t>
            </a:r>
          </a:p>
          <a:p>
            <a:r>
              <a:rPr lang="ja-JP" altLang="ja-JP" sz="1800" dirty="0" smtClean="0"/>
              <a:t>…総供給に対して総需要が不足する経済では、妥当</a:t>
            </a:r>
          </a:p>
          <a:p>
            <a:r>
              <a:rPr lang="ja-JP" altLang="ja-JP" sz="1800" dirty="0" smtClean="0"/>
              <a:t>戦後⇒総需要が大きく成長してくると、完全雇用にいたる前でも需給が逼迫し物価上昇</a:t>
            </a:r>
            <a:r>
              <a:rPr lang="ja-JP" altLang="en-US" sz="1800" dirty="0" smtClean="0"/>
              <a:t>、</a:t>
            </a:r>
            <a:endParaRPr lang="ja-JP" altLang="ja-JP" sz="1800" dirty="0" smtClean="0"/>
          </a:p>
          <a:p>
            <a:r>
              <a:rPr lang="ja-JP" altLang="ja-JP" sz="1800" b="1" dirty="0" smtClean="0"/>
              <a:t>持続的なインフレーション</a:t>
            </a:r>
            <a:r>
              <a:rPr lang="ja-JP" altLang="ja-JP" sz="1800" dirty="0" smtClean="0"/>
              <a:t>、</a:t>
            </a:r>
            <a:r>
              <a:rPr lang="en-US" altLang="ja-JP" sz="1800" dirty="0" smtClean="0"/>
              <a:t>1970</a:t>
            </a:r>
            <a:r>
              <a:rPr lang="ja-JP" altLang="ja-JP" sz="1800" dirty="0" smtClean="0"/>
              <a:t>年代からは石油ショックのように</a:t>
            </a:r>
            <a:r>
              <a:rPr lang="ja-JP" altLang="ja-JP" sz="1800" b="1" dirty="0" smtClean="0"/>
              <a:t>コストインフレ</a:t>
            </a:r>
          </a:p>
          <a:p>
            <a:r>
              <a:rPr lang="ja-JP" altLang="ja-JP" sz="1800" dirty="0" smtClean="0"/>
              <a:t>バブル崩壊後の</a:t>
            </a:r>
            <a:r>
              <a:rPr lang="en-US" altLang="ja-JP" sz="1800" dirty="0" smtClean="0"/>
              <a:t>1990</a:t>
            </a:r>
            <a:r>
              <a:rPr lang="ja-JP" altLang="ja-JP" sz="1800" dirty="0" smtClean="0"/>
              <a:t>年代以降の日本ではほぼゼロ成長のもとで</a:t>
            </a:r>
            <a:r>
              <a:rPr lang="ja-JP" altLang="ja-JP" sz="1800" b="1" dirty="0" smtClean="0"/>
              <a:t>持続的にデフレーション</a:t>
            </a:r>
          </a:p>
          <a:p>
            <a:pPr>
              <a:buNone/>
            </a:pPr>
            <a:endParaRPr lang="en-US" altLang="ja-JP" sz="18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７</a:t>
            </a:r>
            <a:r>
              <a:rPr lang="ja-JP" altLang="ja-JP" sz="2800" b="1" dirty="0" smtClean="0"/>
              <a:t>．合理的期待</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フリードマンの自然失業率仮説では、当初はケイガンの</a:t>
            </a:r>
            <a:r>
              <a:rPr lang="ja-JP" altLang="ja-JP" sz="1800" b="1" dirty="0" smtClean="0"/>
              <a:t>適合期待仮説</a:t>
            </a:r>
            <a:r>
              <a:rPr lang="ja-JP" altLang="ja-JP" sz="1800" dirty="0" smtClean="0"/>
              <a:t>（</a:t>
            </a:r>
            <a:r>
              <a:rPr lang="en-US" altLang="ja-JP" sz="1800" dirty="0" smtClean="0"/>
              <a:t>adaptive expectations hypothesis</a:t>
            </a:r>
            <a:r>
              <a:rPr lang="ja-JP" altLang="ja-JP" sz="1800" dirty="0" smtClean="0"/>
              <a:t>）が採用⇒現実値π</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と予想値π</a:t>
            </a:r>
            <a:r>
              <a:rPr lang="en-US" altLang="ja-JP" sz="1800" baseline="30000" dirty="0" smtClean="0"/>
              <a:t>e</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との予想誤差</a:t>
            </a:r>
            <a:r>
              <a:rPr lang="en-US" altLang="ja-JP" sz="1800" dirty="0" smtClean="0"/>
              <a:t>(</a:t>
            </a:r>
            <a:r>
              <a:rPr lang="ja-JP" altLang="ja-JP" sz="1800" dirty="0" smtClean="0"/>
              <a:t>π</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－π</a:t>
            </a:r>
            <a:r>
              <a:rPr lang="en-US" altLang="ja-JP" sz="1800" baseline="30000" dirty="0" smtClean="0"/>
              <a:t>e</a:t>
            </a:r>
            <a:r>
              <a:rPr lang="en-US" altLang="ja-JP" sz="1800" baseline="-25000" dirty="0"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の一部をθだけ修正して次期の予想値π</a:t>
            </a:r>
            <a:r>
              <a:rPr lang="en-US" altLang="ja-JP" sz="1800" baseline="30000" dirty="0" smtClean="0"/>
              <a:t>e</a:t>
            </a:r>
            <a:r>
              <a:rPr lang="en-US" altLang="ja-JP" sz="1800" baseline="-25000" dirty="0" smtClean="0"/>
              <a:t>t</a:t>
            </a:r>
            <a:r>
              <a:rPr lang="ja-JP" altLang="ja-JP" sz="1800" dirty="0" smtClean="0"/>
              <a:t>を形成、</a:t>
            </a:r>
            <a:r>
              <a:rPr lang="ja-JP" altLang="ja-JP" sz="1800" b="1" dirty="0" smtClean="0"/>
              <a:t>エラー・ラーニング</a:t>
            </a:r>
            <a:r>
              <a:rPr lang="ja-JP" altLang="ja-JP" sz="1800" dirty="0" smtClean="0"/>
              <a:t>の期待形成、離散型では</a:t>
            </a:r>
          </a:p>
          <a:p>
            <a:r>
              <a:rPr lang="ja-JP" altLang="ja-JP" sz="1800" dirty="0" smtClean="0"/>
              <a:t>　　π</a:t>
            </a:r>
            <a:r>
              <a:rPr lang="en-US" altLang="ja-JP" sz="1800" baseline="30000" dirty="0" smtClean="0"/>
              <a:t>e</a:t>
            </a:r>
            <a:r>
              <a:rPr lang="en-US" altLang="ja-JP" sz="1800" baseline="-25000" dirty="0" smtClean="0"/>
              <a:t>t</a:t>
            </a:r>
            <a:r>
              <a:rPr lang="ja-JP" altLang="ja-JP" sz="1800" dirty="0" smtClean="0"/>
              <a:t>＝π</a:t>
            </a:r>
            <a:r>
              <a:rPr lang="en-US" altLang="ja-JP" sz="1800" baseline="30000" dirty="0" smtClean="0"/>
              <a:t>e</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＋θ</a:t>
            </a:r>
            <a:r>
              <a:rPr lang="en-US" altLang="ja-JP" sz="1800" dirty="0" smtClean="0"/>
              <a:t>(</a:t>
            </a:r>
            <a:r>
              <a:rPr lang="ja-JP" altLang="ja-JP" sz="1800" dirty="0" smtClean="0"/>
              <a:t>π</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－π</a:t>
            </a:r>
            <a:r>
              <a:rPr lang="en-US" altLang="ja-JP" sz="1800" baseline="30000" dirty="0" smtClean="0"/>
              <a:t>e</a:t>
            </a:r>
            <a:r>
              <a:rPr lang="en-US" altLang="ja-JP" sz="1800" baseline="-25000" dirty="0" smtClean="0"/>
              <a:t>t</a:t>
            </a:r>
            <a:r>
              <a:rPr lang="ja-JP" altLang="ja-JP" sz="1800" baseline="-25000" dirty="0" smtClean="0"/>
              <a:t>－</a:t>
            </a:r>
            <a:r>
              <a:rPr lang="en-US" altLang="ja-JP" sz="1800" baseline="-25000" dirty="0" smtClean="0"/>
              <a:t>1</a:t>
            </a:r>
            <a:r>
              <a:rPr lang="en-US" altLang="ja-JP" sz="1800" dirty="0" smtClean="0"/>
              <a:t>)</a:t>
            </a:r>
            <a:r>
              <a:rPr lang="ja-JP" altLang="ja-JP" sz="1800" dirty="0" smtClean="0"/>
              <a:t>　　</a:t>
            </a:r>
            <a:r>
              <a:rPr lang="en-US" altLang="ja-JP" sz="1800" dirty="0" smtClean="0"/>
              <a:t>0</a:t>
            </a:r>
            <a:r>
              <a:rPr lang="ja-JP" altLang="ja-JP" sz="1800" dirty="0" smtClean="0"/>
              <a:t>＜θ≦</a:t>
            </a:r>
            <a:r>
              <a:rPr lang="en-US" altLang="ja-JP" sz="1800" dirty="0" smtClean="0"/>
              <a:t>1</a:t>
            </a:r>
            <a:endParaRPr lang="ja-JP" altLang="ja-JP" sz="1800" dirty="0" smtClean="0"/>
          </a:p>
          <a:p>
            <a:r>
              <a:rPr lang="ja-JP" altLang="ja-JP" sz="1800" dirty="0" smtClean="0"/>
              <a:t>今期</a:t>
            </a:r>
            <a:r>
              <a:rPr lang="en-US" altLang="ja-JP" sz="1800" dirty="0" smtClean="0"/>
              <a:t>t</a:t>
            </a:r>
            <a:r>
              <a:rPr lang="ja-JP" altLang="ja-JP" sz="1800" dirty="0" smtClean="0"/>
              <a:t>の変数を前期</a:t>
            </a:r>
            <a:r>
              <a:rPr lang="en-US" altLang="ja-JP" sz="1800" dirty="0" smtClean="0"/>
              <a:t>t</a:t>
            </a:r>
            <a:r>
              <a:rPr lang="ja-JP" altLang="ja-JP" sz="1800" dirty="0" smtClean="0"/>
              <a:t>－</a:t>
            </a:r>
            <a:r>
              <a:rPr lang="en-US" altLang="ja-JP" sz="1800" dirty="0" smtClean="0"/>
              <a:t>1</a:t>
            </a:r>
            <a:r>
              <a:rPr lang="ja-JP" altLang="ja-JP" sz="1800" dirty="0" smtClean="0"/>
              <a:t>の変数の関数として定式化・分析することを、</a:t>
            </a:r>
            <a:r>
              <a:rPr lang="ja-JP" altLang="ja-JP" sz="1800" b="1" dirty="0" smtClean="0"/>
              <a:t>動学</a:t>
            </a:r>
            <a:r>
              <a:rPr lang="ja-JP" altLang="ja-JP" sz="1800" dirty="0" smtClean="0"/>
              <a:t>（</a:t>
            </a:r>
            <a:r>
              <a:rPr lang="en-US" altLang="ja-JP" sz="1800" dirty="0" smtClean="0"/>
              <a:t>dynamics</a:t>
            </a:r>
            <a:r>
              <a:rPr lang="ja-JP" altLang="ja-JP" sz="1800" dirty="0" smtClean="0"/>
              <a:t>）</a:t>
            </a:r>
          </a:p>
          <a:p>
            <a:r>
              <a:rPr lang="ja-JP" altLang="ja-JP" sz="1800" dirty="0" smtClean="0"/>
              <a:t>数学的には離散型の定差方程式か連続型の微分方程式で表すことが多い。</a:t>
            </a:r>
          </a:p>
          <a:p>
            <a:r>
              <a:rPr lang="ja-JP" altLang="ja-JP" sz="1800" dirty="0" smtClean="0"/>
              <a:t>⇒インフレ率π</a:t>
            </a:r>
            <a:r>
              <a:rPr lang="en-US" altLang="ja-JP" sz="1800" baseline="-25000" dirty="0" smtClean="0"/>
              <a:t>t</a:t>
            </a:r>
            <a:r>
              <a:rPr lang="ja-JP" altLang="ja-JP" sz="1800" dirty="0" smtClean="0"/>
              <a:t>が一定の定常値をとる場合には、</a:t>
            </a:r>
            <a:r>
              <a:rPr lang="en-US" altLang="ja-JP" sz="1800" dirty="0" smtClean="0"/>
              <a:t>t</a:t>
            </a:r>
            <a:r>
              <a:rPr lang="ja-JP" altLang="ja-JP" sz="1800" dirty="0" smtClean="0"/>
              <a:t>→∞の長期ではπ</a:t>
            </a:r>
            <a:r>
              <a:rPr lang="en-US" altLang="ja-JP" sz="1800" baseline="30000" dirty="0" smtClean="0"/>
              <a:t>e</a:t>
            </a:r>
            <a:r>
              <a:rPr lang="en-US" altLang="ja-JP" sz="1800" baseline="-25000" dirty="0" smtClean="0"/>
              <a:t>t</a:t>
            </a:r>
            <a:r>
              <a:rPr lang="ja-JP" altLang="ja-JP" sz="1800" dirty="0" smtClean="0"/>
              <a:t>＝π</a:t>
            </a:r>
            <a:r>
              <a:rPr lang="en-US" altLang="ja-JP" sz="1800" baseline="-25000" dirty="0" smtClean="0"/>
              <a:t>t</a:t>
            </a:r>
            <a:r>
              <a:rPr lang="ja-JP" altLang="ja-JP" sz="1800" dirty="0" err="1" smtClean="0"/>
              <a:t>、</a:t>
            </a:r>
            <a:r>
              <a:rPr lang="ja-JP" altLang="ja-JP" sz="1800" dirty="0" smtClean="0"/>
              <a:t>インフレ率π</a:t>
            </a:r>
            <a:r>
              <a:rPr lang="en-US" altLang="ja-JP" sz="1800" baseline="-25000" dirty="0" smtClean="0"/>
              <a:t>t</a:t>
            </a:r>
            <a:r>
              <a:rPr lang="ja-JP" altLang="ja-JP" sz="1800" dirty="0" smtClean="0"/>
              <a:t>が加速ないし減速している場合には、π</a:t>
            </a:r>
            <a:r>
              <a:rPr lang="en-US" altLang="ja-JP" sz="1800" baseline="30000" dirty="0" smtClean="0"/>
              <a:t>e</a:t>
            </a:r>
            <a:r>
              <a:rPr lang="en-US" altLang="ja-JP" sz="1800" baseline="-25000" dirty="0" smtClean="0"/>
              <a:t>t</a:t>
            </a:r>
            <a:r>
              <a:rPr lang="ja-JP" altLang="ja-JP" sz="1800" dirty="0" smtClean="0"/>
              <a:t>は常に過小評価ないし過大評価され、同じ間違いを犯し続けるという不合理。</a:t>
            </a:r>
            <a:endParaRPr lang="ja-JP" altLang="ja-JP"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７</a:t>
            </a:r>
            <a:r>
              <a:rPr lang="en-US" altLang="ja-JP" sz="2800" b="1" dirty="0" smtClean="0"/>
              <a:t>B</a:t>
            </a:r>
            <a:r>
              <a:rPr lang="ja-JP" altLang="ja-JP" sz="2800" b="1" dirty="0" err="1" smtClean="0"/>
              <a:t>．</a:t>
            </a:r>
            <a:r>
              <a:rPr lang="ja-JP" altLang="ja-JP" sz="2800" b="1" dirty="0" smtClean="0"/>
              <a:t>合理的期待</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⇒ルーカスとラッピング、サージェントなどマネタリスト・マークⅡとか合理的期待学派と呼ばれる新学派、</a:t>
            </a:r>
            <a:r>
              <a:rPr lang="ja-JP" altLang="ja-JP" sz="1800" b="1" dirty="0" smtClean="0"/>
              <a:t>ミュース</a:t>
            </a:r>
            <a:r>
              <a:rPr lang="ja-JP" altLang="ja-JP" sz="1800" dirty="0" smtClean="0"/>
              <a:t>（</a:t>
            </a:r>
            <a:r>
              <a:rPr lang="en-US" altLang="ja-JP" sz="1800" dirty="0" smtClean="0"/>
              <a:t>J. F. </a:t>
            </a:r>
            <a:r>
              <a:rPr lang="en-US" altLang="ja-JP" sz="1800" dirty="0" err="1" smtClean="0"/>
              <a:t>Muth</a:t>
            </a:r>
            <a:r>
              <a:rPr lang="ja-JP" altLang="ja-JP" sz="1800" dirty="0" smtClean="0"/>
              <a:t>）の</a:t>
            </a:r>
            <a:r>
              <a:rPr lang="ja-JP" altLang="ja-JP" sz="1800" b="1" dirty="0" smtClean="0"/>
              <a:t>合理的期待仮説</a:t>
            </a:r>
            <a:r>
              <a:rPr lang="ja-JP" altLang="ja-JP" sz="1800" dirty="0" smtClean="0"/>
              <a:t>（</a:t>
            </a:r>
            <a:r>
              <a:rPr lang="en-US" altLang="ja-JP" sz="1800" dirty="0" smtClean="0"/>
              <a:t>rational expectations hypothesis</a:t>
            </a:r>
            <a:r>
              <a:rPr lang="ja-JP" altLang="ja-JP" sz="1800" dirty="0" smtClean="0"/>
              <a:t>）を用いて自然失業率仮説を検証。ミュースは、予想時点</a:t>
            </a:r>
            <a:r>
              <a:rPr lang="en-US" altLang="ja-JP" sz="1800" dirty="0" smtClean="0"/>
              <a:t>(t</a:t>
            </a:r>
            <a:r>
              <a:rPr lang="ja-JP" altLang="ja-JP" sz="1800" dirty="0" smtClean="0"/>
              <a:t>－</a:t>
            </a:r>
            <a:r>
              <a:rPr lang="en-US" altLang="ja-JP" sz="1800" dirty="0" smtClean="0"/>
              <a:t>1)</a:t>
            </a:r>
            <a:r>
              <a:rPr lang="ja-JP" altLang="ja-JP" sz="1800" dirty="0" smtClean="0"/>
              <a:t>で利用しうるあらゆる情報</a:t>
            </a:r>
            <a:r>
              <a:rPr lang="en-US" altLang="ja-JP" sz="1800" dirty="0" smtClean="0"/>
              <a:t>I</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を効率的に用いて、現実値π</a:t>
            </a:r>
            <a:r>
              <a:rPr lang="en-US" altLang="ja-JP" sz="1800" baseline="-25000" dirty="0" smtClean="0"/>
              <a:t>t</a:t>
            </a:r>
            <a:r>
              <a:rPr lang="ja-JP" altLang="ja-JP" sz="1800" dirty="0" smtClean="0"/>
              <a:t>とシステマティックに異ならず、現実値の数学的期待値</a:t>
            </a:r>
            <a:r>
              <a:rPr lang="en-US" altLang="ja-JP" sz="1800" dirty="0" smtClean="0"/>
              <a:t>E(</a:t>
            </a:r>
            <a:r>
              <a:rPr lang="ja-JP" altLang="ja-JP" sz="1800" dirty="0" smtClean="0"/>
              <a:t>π</a:t>
            </a:r>
            <a:r>
              <a:rPr lang="en-US" altLang="ja-JP" sz="1800" baseline="-25000" dirty="0" smtClean="0"/>
              <a:t>t</a:t>
            </a:r>
            <a:r>
              <a:rPr lang="en-US" altLang="ja-JP" sz="1800" dirty="0" smtClean="0"/>
              <a:t>)</a:t>
            </a:r>
            <a:r>
              <a:rPr lang="ja-JP" altLang="ja-JP" sz="1800" dirty="0" smtClean="0"/>
              <a:t>に一致する予想値π</a:t>
            </a:r>
            <a:r>
              <a:rPr lang="en-US" altLang="ja-JP" sz="1800" baseline="30000" dirty="0" smtClean="0"/>
              <a:t>e</a:t>
            </a:r>
            <a:r>
              <a:rPr lang="en-US" altLang="ja-JP" sz="1800" baseline="-25000" dirty="0" smtClean="0"/>
              <a:t>t</a:t>
            </a:r>
            <a:r>
              <a:rPr lang="ja-JP" altLang="ja-JP" sz="1800" dirty="0" smtClean="0"/>
              <a:t>を合理的期待と定義。合理的期待は、利用可能なあらゆる情報を用いた経済モデルによる予測と同じ。</a:t>
            </a:r>
          </a:p>
          <a:p>
            <a:r>
              <a:rPr lang="ja-JP" altLang="ja-JP" sz="1800" dirty="0" smtClean="0"/>
              <a:t>　　π</a:t>
            </a:r>
            <a:r>
              <a:rPr lang="en-US" altLang="ja-JP" sz="1800" baseline="30000" dirty="0" smtClean="0"/>
              <a:t>e</a:t>
            </a:r>
            <a:r>
              <a:rPr lang="en-US" altLang="ja-JP" sz="1800" baseline="-25000" dirty="0" smtClean="0"/>
              <a:t>t</a:t>
            </a:r>
            <a:r>
              <a:rPr lang="ja-JP" altLang="ja-JP" sz="1800" dirty="0" smtClean="0"/>
              <a:t>＝</a:t>
            </a:r>
            <a:r>
              <a:rPr lang="en-US" altLang="ja-JP" sz="1800" dirty="0" smtClean="0"/>
              <a:t>E(</a:t>
            </a:r>
            <a:r>
              <a:rPr lang="ja-JP" altLang="ja-JP" sz="1800" dirty="0" smtClean="0"/>
              <a:t>π</a:t>
            </a:r>
            <a:r>
              <a:rPr lang="en-US" altLang="ja-JP" sz="1800" baseline="-25000" dirty="0" smtClean="0"/>
              <a:t>t</a:t>
            </a:r>
            <a:r>
              <a:rPr lang="ja-JP" altLang="ja-JP" sz="1800" dirty="0" smtClean="0"/>
              <a:t>｜</a:t>
            </a:r>
            <a:r>
              <a:rPr lang="en-US" altLang="ja-JP" sz="1800" dirty="0" smtClean="0"/>
              <a:t>I</a:t>
            </a:r>
            <a:r>
              <a:rPr lang="en-US" altLang="ja-JP" sz="1800" baseline="-25000" dirty="0" smtClean="0"/>
              <a:t>t</a:t>
            </a:r>
            <a:r>
              <a:rPr lang="ja-JP" altLang="ja-JP" sz="1800" baseline="-25000" dirty="0" smtClean="0"/>
              <a:t>－</a:t>
            </a:r>
            <a:r>
              <a:rPr lang="en-US" altLang="ja-JP" sz="1800" baseline="-25000" dirty="0" smtClean="0"/>
              <a:t>1</a:t>
            </a:r>
            <a:r>
              <a:rPr lang="en-US" altLang="ja-JP" sz="1800" dirty="0" smtClean="0"/>
              <a:t>)</a:t>
            </a:r>
            <a:endParaRPr lang="ja-JP" altLang="ja-JP" sz="1800" dirty="0" smtClean="0"/>
          </a:p>
          <a:p>
            <a:r>
              <a:rPr lang="ja-JP" altLang="ja-JP" sz="1800" dirty="0" smtClean="0"/>
              <a:t>　　π</a:t>
            </a:r>
            <a:r>
              <a:rPr lang="en-US" altLang="ja-JP" sz="1800" baseline="-25000" dirty="0" smtClean="0"/>
              <a:t>t</a:t>
            </a:r>
            <a:r>
              <a:rPr lang="ja-JP" altLang="ja-JP" sz="1800" dirty="0" smtClean="0"/>
              <a:t>－π</a:t>
            </a:r>
            <a:r>
              <a:rPr lang="en-US" altLang="ja-JP" sz="1800" baseline="30000" dirty="0" smtClean="0"/>
              <a:t>e</a:t>
            </a:r>
            <a:r>
              <a:rPr lang="en-US" altLang="ja-JP" sz="1800" baseline="-25000" dirty="0" smtClean="0"/>
              <a:t>t</a:t>
            </a:r>
            <a:r>
              <a:rPr lang="ja-JP" altLang="ja-JP" sz="1800" dirty="0" smtClean="0"/>
              <a:t>＝η</a:t>
            </a:r>
            <a:r>
              <a:rPr lang="en-US" altLang="ja-JP" sz="1800" baseline="-25000" dirty="0" smtClean="0"/>
              <a:t>t</a:t>
            </a:r>
            <a:r>
              <a:rPr lang="ja-JP" altLang="ja-JP" sz="1800" baseline="-25000" dirty="0" smtClean="0"/>
              <a:t>　　　</a:t>
            </a:r>
            <a:r>
              <a:rPr lang="en-US" altLang="ja-JP" sz="1800" dirty="0" smtClean="0"/>
              <a:t>E(</a:t>
            </a:r>
            <a:r>
              <a:rPr lang="ja-JP" altLang="ja-JP" sz="1800" dirty="0" smtClean="0"/>
              <a:t>η</a:t>
            </a:r>
            <a:r>
              <a:rPr lang="en-US" altLang="ja-JP" sz="1800" baseline="-25000" dirty="0" smtClean="0"/>
              <a:t>t</a:t>
            </a:r>
            <a:r>
              <a:rPr lang="en-US" altLang="ja-JP" sz="1800" dirty="0" smtClean="0"/>
              <a:t>)</a:t>
            </a:r>
            <a:r>
              <a:rPr lang="ja-JP" altLang="ja-JP" sz="1800" dirty="0" smtClean="0"/>
              <a:t>＝</a:t>
            </a:r>
            <a:r>
              <a:rPr lang="en-US" altLang="ja-JP" sz="1800" dirty="0" smtClean="0"/>
              <a:t>0</a:t>
            </a:r>
            <a:r>
              <a:rPr lang="ja-JP" altLang="ja-JP" sz="1800" baseline="-25000" dirty="0" smtClean="0"/>
              <a:t>　</a:t>
            </a:r>
            <a:endParaRPr lang="ja-JP" altLang="ja-JP" sz="1800" dirty="0" smtClean="0"/>
          </a:p>
          <a:p>
            <a:r>
              <a:rPr lang="ja-JP" altLang="ja-JP" sz="1800" dirty="0" smtClean="0"/>
              <a:t>予想誤差</a:t>
            </a:r>
            <a:r>
              <a:rPr lang="en-US" altLang="ja-JP" sz="1800" dirty="0" smtClean="0"/>
              <a:t>(</a:t>
            </a:r>
            <a:r>
              <a:rPr lang="ja-JP" altLang="ja-JP" sz="1800" dirty="0" smtClean="0"/>
              <a:t>π</a:t>
            </a:r>
            <a:r>
              <a:rPr lang="en-US" altLang="ja-JP" sz="1800" baseline="-25000" dirty="0" smtClean="0"/>
              <a:t>t</a:t>
            </a:r>
            <a:r>
              <a:rPr lang="ja-JP" altLang="ja-JP" sz="1800" dirty="0" smtClean="0"/>
              <a:t>－π</a:t>
            </a:r>
            <a:r>
              <a:rPr lang="en-US" altLang="ja-JP" sz="1800" baseline="30000" dirty="0" smtClean="0"/>
              <a:t>e</a:t>
            </a:r>
            <a:r>
              <a:rPr lang="en-US" altLang="ja-JP" sz="1800" baseline="-25000" dirty="0" smtClean="0"/>
              <a:t>t</a:t>
            </a:r>
            <a:r>
              <a:rPr lang="en-US" altLang="ja-JP" sz="1800" dirty="0" smtClean="0"/>
              <a:t>)</a:t>
            </a:r>
            <a:r>
              <a:rPr lang="ja-JP" altLang="ja-JP" sz="1800" dirty="0" smtClean="0"/>
              <a:t>をη</a:t>
            </a:r>
            <a:r>
              <a:rPr lang="en-US" altLang="ja-JP" sz="1800" baseline="-25000" dirty="0" smtClean="0"/>
              <a:t>t</a:t>
            </a:r>
            <a:r>
              <a:rPr lang="ja-JP" altLang="ja-JP" sz="1800" dirty="0" smtClean="0"/>
              <a:t>とすると、その期待値が</a:t>
            </a:r>
            <a:r>
              <a:rPr lang="en-US" altLang="ja-JP" sz="1800" dirty="0" smtClean="0"/>
              <a:t>E(</a:t>
            </a:r>
            <a:r>
              <a:rPr lang="ja-JP" altLang="ja-JP" sz="1800" dirty="0" smtClean="0"/>
              <a:t>η</a:t>
            </a:r>
            <a:r>
              <a:rPr lang="en-US" altLang="ja-JP" sz="1800" baseline="-25000" dirty="0" smtClean="0"/>
              <a:t>t</a:t>
            </a:r>
            <a:r>
              <a:rPr lang="en-US" altLang="ja-JP" sz="1800" dirty="0" smtClean="0"/>
              <a:t>)</a:t>
            </a:r>
            <a:r>
              <a:rPr lang="ja-JP" altLang="ja-JP" sz="1800" dirty="0" smtClean="0"/>
              <a:t>＝</a:t>
            </a:r>
            <a:r>
              <a:rPr lang="en-US" altLang="ja-JP" sz="1800" dirty="0" smtClean="0"/>
              <a:t>0</a:t>
            </a:r>
            <a:r>
              <a:rPr lang="ja-JP" altLang="ja-JP" sz="1800" dirty="0" smtClean="0"/>
              <a:t>　⇔現実値とシステマティックに異ならず、誤差の総和がプラス・マイナスでゼロとなることを意味。</a:t>
            </a:r>
            <a:r>
              <a:rPr lang="en-US" altLang="ja-JP" sz="1800" dirty="0" smtClean="0"/>
              <a:t>18-13</a:t>
            </a:r>
            <a:r>
              <a:rPr lang="ja-JP" altLang="ja-JP" sz="1800" dirty="0" smtClean="0"/>
              <a:t>図のように、一度も的中しなくとも、誤差の総和がゼロ。もし完全情報や完全流動性といった完全市場の条件が満たされれば、合理的期待は完全予見に一致。完全予見の確率版が、合理的期待</a:t>
            </a:r>
          </a:p>
          <a:p>
            <a:r>
              <a:rPr lang="ja-JP" altLang="ja-JP" sz="1800" dirty="0" smtClean="0"/>
              <a:t>　リンカーン大統領のゲティスバーグの演説では、「国民の国民による国民のための政府」（</a:t>
            </a:r>
            <a:r>
              <a:rPr lang="en-US" altLang="ja-JP" sz="1800" dirty="0" smtClean="0"/>
              <a:t>the government of the people, by the people, for the people</a:t>
            </a:r>
            <a:r>
              <a:rPr lang="ja-JP" altLang="ja-JP" sz="1800" dirty="0" smtClean="0"/>
              <a:t>）が有名であるが、「すべての人々を一時的に欺くことはできる。また一部の人々をいつまでも欺くこともできる。しかしすべての人々をいつまでも欺くことはできない。」という名言。合理的期待の学習行動</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７</a:t>
            </a:r>
            <a:r>
              <a:rPr lang="en-US" altLang="ja-JP" sz="2800" b="1" dirty="0" smtClean="0"/>
              <a:t>C</a:t>
            </a:r>
            <a:r>
              <a:rPr lang="ja-JP" altLang="ja-JP" sz="2800" b="1" dirty="0" err="1" smtClean="0"/>
              <a:t>．</a:t>
            </a:r>
            <a:r>
              <a:rPr lang="ja-JP" altLang="ja-JP" sz="2800" b="1" dirty="0" smtClean="0"/>
              <a:t>合理的期待</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合理的期待を用いた自然失業率の統計的な検証が先進諸国で行われた結果、短期的にはともあれ長期においては、貨幣錯覚パラメーターαは</a:t>
            </a:r>
            <a:r>
              <a:rPr lang="en-US" altLang="ja-JP" sz="1800" dirty="0" smtClean="0"/>
              <a:t>1</a:t>
            </a:r>
            <a:r>
              <a:rPr lang="ja-JP" altLang="ja-JP" sz="1800" dirty="0" smtClean="0"/>
              <a:t>と有意に異ならず、物価上昇率の予想値は現実値と有意に異ならないという実証結果、フィリップス仮説より自然失業率仮説が支持⇒ケインズの理論はあくまでも短期的に妥当、長期においてはニューマネタリスト、新貨幣数量説、あるいは合理的期待学派の理論が妥当性</a:t>
            </a:r>
          </a:p>
          <a:p>
            <a:r>
              <a:rPr lang="en-US" altLang="ja-JP" sz="1800" dirty="0" smtClean="0"/>
              <a:t>18-13</a:t>
            </a:r>
            <a:r>
              <a:rPr lang="ja-JP" altLang="ja-JP" sz="1800" dirty="0" smtClean="0"/>
              <a:t>図　合理的期待</a:t>
            </a:r>
            <a:endParaRPr lang="en-US" altLang="ja-JP" sz="1800" dirty="0" smtClean="0"/>
          </a:p>
          <a:p>
            <a:endParaRPr lang="ja-JP" altLang="ja-JP" sz="1800" dirty="0"/>
          </a:p>
        </p:txBody>
      </p:sp>
      <p:pic>
        <p:nvPicPr>
          <p:cNvPr id="4" name="図 3"/>
          <p:cNvPicPr/>
          <p:nvPr/>
        </p:nvPicPr>
        <p:blipFill>
          <a:blip r:embed="rId2" cstate="print"/>
          <a:srcRect/>
          <a:stretch>
            <a:fillRect/>
          </a:stretch>
        </p:blipFill>
        <p:spPr bwMode="auto">
          <a:xfrm>
            <a:off x="899592" y="2780928"/>
            <a:ext cx="4752528" cy="36004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８</a:t>
            </a:r>
            <a:r>
              <a:rPr lang="ja-JP" altLang="ja-JP" sz="2800" b="1" dirty="0" smtClean="0"/>
              <a:t>．ルーカス供給関数</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normAutofit lnSpcReduction="10000"/>
          </a:bodyPr>
          <a:lstStyle/>
          <a:p>
            <a:r>
              <a:rPr lang="ja-JP" altLang="ja-JP" sz="1800" dirty="0" smtClean="0"/>
              <a:t>労働力人口を</a:t>
            </a:r>
            <a:r>
              <a:rPr lang="en-US" altLang="ja-JP" sz="1800" dirty="0" smtClean="0"/>
              <a:t>LN</a:t>
            </a:r>
            <a:r>
              <a:rPr lang="ja-JP" altLang="ja-JP" sz="1800" dirty="0" err="1" smtClean="0"/>
              <a:t>、</a:t>
            </a:r>
            <a:r>
              <a:rPr lang="ja-JP" altLang="ja-JP" sz="1800" dirty="0" smtClean="0"/>
              <a:t>実際の雇用量を</a:t>
            </a:r>
            <a:r>
              <a:rPr lang="en-US" altLang="ja-JP" sz="1800" dirty="0" smtClean="0"/>
              <a:t>N</a:t>
            </a:r>
            <a:r>
              <a:rPr lang="ja-JP" altLang="ja-JP" sz="1800" dirty="0" err="1" smtClean="0"/>
              <a:t>、</a:t>
            </a:r>
            <a:r>
              <a:rPr lang="ja-JP" altLang="ja-JP" sz="1800" dirty="0" smtClean="0"/>
              <a:t>自然失業率に対応する雇用量を</a:t>
            </a:r>
            <a:r>
              <a:rPr lang="en-US" altLang="ja-JP" sz="1800" dirty="0" smtClean="0"/>
              <a:t>N*</a:t>
            </a:r>
            <a:endParaRPr lang="ja-JP" altLang="ja-JP" sz="1800" dirty="0" smtClean="0"/>
          </a:p>
          <a:p>
            <a:r>
              <a:rPr lang="ja-JP" altLang="ja-JP" sz="1800" dirty="0" smtClean="0"/>
              <a:t>　　</a:t>
            </a:r>
            <a:r>
              <a:rPr lang="en-US" altLang="ja-JP" sz="1800" dirty="0" smtClean="0"/>
              <a:t>u</a:t>
            </a:r>
            <a:r>
              <a:rPr lang="ja-JP" altLang="ja-JP" sz="1800" dirty="0" smtClean="0"/>
              <a:t>＝</a:t>
            </a:r>
            <a:r>
              <a:rPr lang="en-US" altLang="ja-JP" sz="1800" dirty="0" smtClean="0"/>
              <a:t>(LN</a:t>
            </a:r>
            <a:r>
              <a:rPr lang="ja-JP" altLang="ja-JP" sz="1800" dirty="0" smtClean="0"/>
              <a:t>－</a:t>
            </a:r>
            <a:r>
              <a:rPr lang="en-US" altLang="ja-JP" sz="1800" dirty="0" smtClean="0"/>
              <a:t>N)/LN</a:t>
            </a:r>
            <a:r>
              <a:rPr lang="ja-JP" altLang="ja-JP" sz="1800" dirty="0" smtClean="0"/>
              <a:t>　　</a:t>
            </a:r>
            <a:r>
              <a:rPr lang="en-US" altLang="ja-JP" sz="1800" dirty="0" smtClean="0"/>
              <a:t>u*</a:t>
            </a:r>
            <a:r>
              <a:rPr lang="ja-JP" altLang="ja-JP" sz="1800" dirty="0" smtClean="0"/>
              <a:t>＝</a:t>
            </a:r>
            <a:r>
              <a:rPr lang="en-US" altLang="ja-JP" sz="1800" dirty="0" smtClean="0"/>
              <a:t>(LN</a:t>
            </a:r>
            <a:r>
              <a:rPr lang="ja-JP" altLang="ja-JP" sz="1800" dirty="0" smtClean="0"/>
              <a:t>－</a:t>
            </a:r>
            <a:r>
              <a:rPr lang="en-US" altLang="ja-JP" sz="1800" dirty="0" smtClean="0"/>
              <a:t>N*)/LN</a:t>
            </a:r>
            <a:r>
              <a:rPr lang="ja-JP" altLang="ja-JP" sz="1800" dirty="0" smtClean="0"/>
              <a:t>　</a:t>
            </a:r>
          </a:p>
          <a:p>
            <a:r>
              <a:rPr lang="ja-JP" altLang="ja-JP" sz="1800" dirty="0" smtClean="0"/>
              <a:t>生産物</a:t>
            </a:r>
            <a:r>
              <a:rPr lang="en-US" altLang="ja-JP" sz="1800" dirty="0" smtClean="0"/>
              <a:t>1</a:t>
            </a:r>
            <a:r>
              <a:rPr lang="ja-JP" altLang="ja-JP" sz="1800" dirty="0" smtClean="0"/>
              <a:t>単位当たりの労働投入量をυ</a:t>
            </a:r>
          </a:p>
          <a:p>
            <a:r>
              <a:rPr lang="ja-JP" altLang="ja-JP" sz="1800" dirty="0" smtClean="0"/>
              <a:t>　　</a:t>
            </a:r>
            <a:r>
              <a:rPr lang="en-US" altLang="ja-JP" sz="1800" dirty="0" smtClean="0"/>
              <a:t>N</a:t>
            </a:r>
            <a:r>
              <a:rPr lang="ja-JP" altLang="ja-JP" sz="1800" dirty="0" smtClean="0"/>
              <a:t>＝υ</a:t>
            </a:r>
            <a:r>
              <a:rPr lang="en-US" altLang="ja-JP" sz="1800" dirty="0" smtClean="0"/>
              <a:t>Y</a:t>
            </a:r>
            <a:r>
              <a:rPr lang="ja-JP" altLang="ja-JP" sz="1800" dirty="0" smtClean="0"/>
              <a:t>　　</a:t>
            </a:r>
            <a:r>
              <a:rPr lang="en-US" altLang="ja-JP" sz="1800" dirty="0" smtClean="0"/>
              <a:t>N*</a:t>
            </a:r>
            <a:r>
              <a:rPr lang="ja-JP" altLang="ja-JP" sz="1800" dirty="0" smtClean="0"/>
              <a:t>＝υ</a:t>
            </a:r>
            <a:r>
              <a:rPr lang="en-US" altLang="ja-JP" sz="1800" dirty="0" smtClean="0"/>
              <a:t>Y</a:t>
            </a:r>
            <a:r>
              <a:rPr lang="en-US" altLang="ja-JP" sz="1800" baseline="-25000" dirty="0" smtClean="0"/>
              <a:t>F</a:t>
            </a:r>
            <a:endParaRPr lang="ja-JP" altLang="ja-JP" sz="1800" dirty="0" smtClean="0"/>
          </a:p>
          <a:p>
            <a:r>
              <a:rPr lang="ja-JP" altLang="ja-JP" sz="1800" dirty="0" smtClean="0"/>
              <a:t>　　</a:t>
            </a:r>
            <a:r>
              <a:rPr lang="en-US" altLang="ja-JP" sz="1800" dirty="0" smtClean="0"/>
              <a:t>u</a:t>
            </a:r>
            <a:r>
              <a:rPr lang="ja-JP" altLang="ja-JP" sz="1800" dirty="0" smtClean="0"/>
              <a:t>＝</a:t>
            </a:r>
            <a:r>
              <a:rPr lang="en-US" altLang="ja-JP" sz="1800" dirty="0" smtClean="0"/>
              <a:t>1</a:t>
            </a:r>
            <a:r>
              <a:rPr lang="ja-JP" altLang="ja-JP" sz="1800" dirty="0" smtClean="0"/>
              <a:t>－υ</a:t>
            </a:r>
            <a:r>
              <a:rPr lang="en-US" altLang="ja-JP" sz="1800" dirty="0" smtClean="0"/>
              <a:t>Y /LN</a:t>
            </a:r>
            <a:r>
              <a:rPr lang="ja-JP" altLang="ja-JP" sz="1800" dirty="0" smtClean="0"/>
              <a:t>　　</a:t>
            </a:r>
            <a:r>
              <a:rPr lang="en-US" altLang="ja-JP" sz="1800" dirty="0" smtClean="0"/>
              <a:t>u*</a:t>
            </a:r>
            <a:r>
              <a:rPr lang="ja-JP" altLang="ja-JP" sz="1800" dirty="0" smtClean="0"/>
              <a:t>＝</a:t>
            </a:r>
            <a:r>
              <a:rPr lang="en-US" altLang="ja-JP" sz="1800" dirty="0" smtClean="0"/>
              <a:t>1</a:t>
            </a:r>
            <a:r>
              <a:rPr lang="ja-JP" altLang="ja-JP" sz="1800" dirty="0" smtClean="0"/>
              <a:t>－υ</a:t>
            </a:r>
            <a:r>
              <a:rPr lang="en-US" altLang="ja-JP" sz="1800" dirty="0" smtClean="0"/>
              <a:t>Y </a:t>
            </a:r>
            <a:r>
              <a:rPr lang="en-US" altLang="ja-JP" sz="1800" baseline="-25000" dirty="0" smtClean="0"/>
              <a:t>F</a:t>
            </a:r>
            <a:r>
              <a:rPr lang="en-US" altLang="ja-JP" sz="1800" dirty="0" smtClean="0"/>
              <a:t>/LN</a:t>
            </a:r>
            <a:endParaRPr lang="ja-JP" altLang="ja-JP" sz="1800" dirty="0" smtClean="0"/>
          </a:p>
          <a:p>
            <a:r>
              <a:rPr lang="ja-JP" altLang="ja-JP" sz="1800" dirty="0" smtClean="0"/>
              <a:t>これらを予想を入れた準フィリップス曲線に代入</a:t>
            </a:r>
          </a:p>
          <a:p>
            <a:r>
              <a:rPr lang="ja-JP" altLang="ja-JP" sz="1800" dirty="0" smtClean="0"/>
              <a:t>　　π＝απ</a:t>
            </a:r>
            <a:r>
              <a:rPr lang="en-US" altLang="ja-JP" sz="1800" baseline="30000" dirty="0" smtClean="0"/>
              <a:t>e</a:t>
            </a:r>
            <a:r>
              <a:rPr lang="ja-JP" altLang="ja-JP" sz="1800" dirty="0" smtClean="0"/>
              <a:t>＋</a:t>
            </a:r>
            <a:r>
              <a:rPr lang="en-US" altLang="ja-JP" sz="1800" dirty="0" smtClean="0"/>
              <a:t>(b</a:t>
            </a:r>
            <a:r>
              <a:rPr lang="ja-JP" altLang="ja-JP" sz="1800" dirty="0" smtClean="0"/>
              <a:t>υ</a:t>
            </a:r>
            <a:r>
              <a:rPr lang="en-US" altLang="ja-JP" sz="1800" dirty="0" smtClean="0"/>
              <a:t>/LN)(Y</a:t>
            </a:r>
            <a:r>
              <a:rPr lang="ja-JP" altLang="ja-JP" sz="1800" dirty="0" smtClean="0"/>
              <a:t>－</a:t>
            </a:r>
            <a:r>
              <a:rPr lang="en-US" altLang="ja-JP" sz="1800" dirty="0" smtClean="0"/>
              <a:t>Y</a:t>
            </a:r>
            <a:r>
              <a:rPr lang="en-US" altLang="ja-JP" sz="1800" baseline="-25000" dirty="0" smtClean="0"/>
              <a:t>F</a:t>
            </a:r>
            <a:r>
              <a:rPr lang="en-US" altLang="ja-JP" sz="1800" dirty="0" smtClean="0"/>
              <a:t>)</a:t>
            </a:r>
            <a:r>
              <a:rPr lang="ja-JP" altLang="ja-JP" sz="1800" dirty="0" smtClean="0"/>
              <a:t>＝απ</a:t>
            </a:r>
            <a:r>
              <a:rPr lang="en-US" altLang="ja-JP" sz="1800" baseline="30000" dirty="0" smtClean="0"/>
              <a:t>e</a:t>
            </a:r>
            <a:r>
              <a:rPr lang="ja-JP" altLang="ja-JP" sz="1800" dirty="0" smtClean="0"/>
              <a:t>＋β</a:t>
            </a:r>
            <a:r>
              <a:rPr lang="en-US" altLang="ja-JP" sz="1800" dirty="0" smtClean="0"/>
              <a:t>(Y</a:t>
            </a:r>
            <a:r>
              <a:rPr lang="ja-JP" altLang="ja-JP" sz="1800" dirty="0" smtClean="0"/>
              <a:t>－</a:t>
            </a:r>
            <a:r>
              <a:rPr lang="en-US" altLang="ja-JP" sz="1800" dirty="0" smtClean="0"/>
              <a:t>Y</a:t>
            </a:r>
            <a:r>
              <a:rPr lang="en-US" altLang="ja-JP" sz="1800" baseline="-25000" dirty="0" smtClean="0"/>
              <a:t>F</a:t>
            </a:r>
            <a:r>
              <a:rPr lang="en-US" altLang="ja-JP" sz="1800" dirty="0" smtClean="0"/>
              <a:t>)</a:t>
            </a:r>
            <a:r>
              <a:rPr lang="ja-JP" altLang="ja-JP" sz="1800" dirty="0" smtClean="0"/>
              <a:t>　　β＝</a:t>
            </a:r>
            <a:r>
              <a:rPr lang="en-US" altLang="ja-JP" sz="1800" dirty="0" smtClean="0"/>
              <a:t>b</a:t>
            </a:r>
            <a:r>
              <a:rPr lang="ja-JP" altLang="ja-JP" sz="1800" dirty="0" smtClean="0"/>
              <a:t>υ</a:t>
            </a:r>
            <a:r>
              <a:rPr lang="en-US" altLang="ja-JP" sz="1800" dirty="0" smtClean="0"/>
              <a:t>/LN</a:t>
            </a:r>
            <a:endParaRPr lang="ja-JP" altLang="ja-JP" sz="1800" dirty="0" smtClean="0"/>
          </a:p>
          <a:p>
            <a:r>
              <a:rPr lang="ja-JP" altLang="ja-JP" sz="1800" dirty="0" smtClean="0"/>
              <a:t>これをフィッシャー曲線のような因果関係式で表せば、</a:t>
            </a:r>
          </a:p>
          <a:p>
            <a:r>
              <a:rPr lang="ja-JP" altLang="ja-JP" sz="1800" dirty="0" smtClean="0"/>
              <a:t>　　</a:t>
            </a:r>
            <a:r>
              <a:rPr lang="en-US" altLang="ja-JP" sz="1800" dirty="0" smtClean="0"/>
              <a:t>Y</a:t>
            </a:r>
            <a:r>
              <a:rPr lang="ja-JP" altLang="ja-JP" sz="1800" dirty="0" smtClean="0"/>
              <a:t>＝</a:t>
            </a:r>
            <a:r>
              <a:rPr lang="en-US" altLang="ja-JP" sz="1800" dirty="0" smtClean="0"/>
              <a:t>Y</a:t>
            </a:r>
            <a:r>
              <a:rPr lang="en-US" altLang="ja-JP" sz="1800" baseline="-25000" dirty="0" smtClean="0"/>
              <a:t>F</a:t>
            </a:r>
            <a:r>
              <a:rPr lang="ja-JP" altLang="ja-JP" sz="1800" dirty="0" smtClean="0"/>
              <a:t>＋</a:t>
            </a:r>
            <a:r>
              <a:rPr lang="en-US" altLang="ja-JP" sz="1800" dirty="0" smtClean="0"/>
              <a:t>(1/</a:t>
            </a:r>
            <a:r>
              <a:rPr lang="ja-JP" altLang="ja-JP" sz="1800" dirty="0" smtClean="0"/>
              <a:t>β</a:t>
            </a:r>
            <a:r>
              <a:rPr lang="en-US" altLang="ja-JP" sz="1800" dirty="0" smtClean="0"/>
              <a:t>)(</a:t>
            </a:r>
            <a:r>
              <a:rPr lang="ja-JP" altLang="ja-JP" sz="1800" dirty="0" smtClean="0"/>
              <a:t>π－απ</a:t>
            </a:r>
            <a:r>
              <a:rPr lang="en-US" altLang="ja-JP" sz="1800" baseline="30000" dirty="0" smtClean="0"/>
              <a:t>e</a:t>
            </a:r>
            <a:r>
              <a:rPr lang="en-US" altLang="ja-JP" sz="1800" dirty="0" smtClean="0"/>
              <a:t>)</a:t>
            </a:r>
            <a:endParaRPr lang="ja-JP" altLang="ja-JP" sz="1800" dirty="0" smtClean="0"/>
          </a:p>
          <a:p>
            <a:r>
              <a:rPr lang="ja-JP" altLang="ja-JP" sz="1800" dirty="0" smtClean="0"/>
              <a:t>⇒</a:t>
            </a:r>
            <a:r>
              <a:rPr lang="ja-JP" altLang="ja-JP" sz="1800" b="1" dirty="0" smtClean="0"/>
              <a:t>ルーカス</a:t>
            </a:r>
            <a:r>
              <a:rPr lang="ja-JP" altLang="ja-JP" sz="1800" dirty="0" smtClean="0"/>
              <a:t>（</a:t>
            </a:r>
            <a:r>
              <a:rPr lang="en-US" altLang="ja-JP" sz="1800" dirty="0" smtClean="0"/>
              <a:t>Robert Lucas</a:t>
            </a:r>
            <a:r>
              <a:rPr lang="ja-JP" altLang="ja-JP" sz="1800" dirty="0" smtClean="0"/>
              <a:t>）が労働市場の</a:t>
            </a:r>
            <a:endParaRPr lang="en-US" altLang="ja-JP" sz="1800" dirty="0" smtClean="0"/>
          </a:p>
          <a:p>
            <a:r>
              <a:rPr lang="ja-JP" altLang="ja-JP" sz="1800" dirty="0" smtClean="0"/>
              <a:t>物価版フィリップス曲線を生産物市場に</a:t>
            </a:r>
            <a:endParaRPr lang="en-US" altLang="ja-JP" sz="1800" dirty="0" smtClean="0"/>
          </a:p>
          <a:p>
            <a:r>
              <a:rPr lang="ja-JP" altLang="ja-JP" sz="1800" dirty="0" smtClean="0"/>
              <a:t>適用した、</a:t>
            </a:r>
            <a:r>
              <a:rPr lang="ja-JP" altLang="ja-JP" sz="1800" b="1" dirty="0" smtClean="0"/>
              <a:t>ルーカス供給関数</a:t>
            </a:r>
            <a:endParaRPr lang="en-US" altLang="ja-JP" sz="1800" b="1" dirty="0" smtClean="0"/>
          </a:p>
          <a:p>
            <a:r>
              <a:rPr lang="ja-JP" altLang="ja-JP" sz="1800" dirty="0" smtClean="0"/>
              <a:t>（</a:t>
            </a:r>
            <a:r>
              <a:rPr lang="en-US" altLang="ja-JP" sz="1800" dirty="0" smtClean="0"/>
              <a:t>Lucas supply function</a:t>
            </a:r>
            <a:r>
              <a:rPr lang="ja-JP" altLang="ja-JP" sz="1800" dirty="0" smtClean="0"/>
              <a:t>）、</a:t>
            </a:r>
            <a:r>
              <a:rPr lang="ja-JP" altLang="ja-JP" sz="1800" b="1" dirty="0" smtClean="0"/>
              <a:t>インフレ総供給関数</a:t>
            </a:r>
            <a:endParaRPr lang="ja-JP" altLang="ja-JP" sz="1800" dirty="0" smtClean="0"/>
          </a:p>
          <a:p>
            <a:r>
              <a:rPr lang="en-US" altLang="ja-JP" sz="1800" dirty="0" smtClean="0"/>
              <a:t> </a:t>
            </a:r>
            <a:r>
              <a:rPr lang="ja-JP" altLang="ja-JP" sz="1800" dirty="0" smtClean="0"/>
              <a:t>長期平均的に貨幣錯覚パラメーターαが</a:t>
            </a:r>
            <a:r>
              <a:rPr lang="en-US" altLang="ja-JP" sz="1800" dirty="0" smtClean="0"/>
              <a:t>1</a:t>
            </a:r>
            <a:r>
              <a:rPr lang="ja-JP" altLang="ja-JP" sz="1800" dirty="0" smtClean="0"/>
              <a:t>で</a:t>
            </a:r>
            <a:endParaRPr lang="en-US" altLang="ja-JP" sz="1800" dirty="0" smtClean="0"/>
          </a:p>
          <a:p>
            <a:r>
              <a:rPr lang="ja-JP" altLang="ja-JP" sz="1800" dirty="0" smtClean="0"/>
              <a:t>貨幣錯覚がなく、合理的期待のもとで現実物価</a:t>
            </a:r>
            <a:endParaRPr lang="en-US" altLang="ja-JP" sz="1800" dirty="0" smtClean="0"/>
          </a:p>
          <a:p>
            <a:r>
              <a:rPr lang="ja-JP" altLang="ja-JP" sz="1800" dirty="0" smtClean="0"/>
              <a:t>上昇率πの期待値が予想物価上昇率π</a:t>
            </a:r>
            <a:r>
              <a:rPr lang="en-US" altLang="ja-JP" sz="1800" baseline="30000" dirty="0" smtClean="0"/>
              <a:t>e</a:t>
            </a:r>
            <a:r>
              <a:rPr lang="ja-JP" altLang="ja-JP" sz="1800" dirty="0" smtClean="0"/>
              <a:t>に等しく</a:t>
            </a:r>
            <a:endParaRPr lang="en-US" altLang="ja-JP" sz="1800" dirty="0" smtClean="0"/>
          </a:p>
          <a:p>
            <a:r>
              <a:rPr lang="ja-JP" altLang="ja-JP" sz="1800" dirty="0" smtClean="0"/>
              <a:t>なれば、</a:t>
            </a:r>
          </a:p>
          <a:p>
            <a:r>
              <a:rPr lang="en-US" altLang="ja-JP" sz="1800" dirty="0" smtClean="0"/>
              <a:t>E(</a:t>
            </a:r>
            <a:r>
              <a:rPr lang="ja-JP" altLang="ja-JP" sz="1800" dirty="0" smtClean="0"/>
              <a:t>π</a:t>
            </a:r>
            <a:r>
              <a:rPr lang="en-US" altLang="ja-JP" sz="1800" dirty="0" smtClean="0"/>
              <a:t>)</a:t>
            </a:r>
            <a:r>
              <a:rPr lang="ja-JP" altLang="ja-JP" sz="1800" dirty="0" smtClean="0"/>
              <a:t>＝π</a:t>
            </a:r>
            <a:r>
              <a:rPr lang="en-US" altLang="ja-JP" sz="1800" baseline="30000" dirty="0" smtClean="0"/>
              <a:t>e</a:t>
            </a:r>
            <a:r>
              <a:rPr lang="ja-JP" altLang="ja-JP" sz="1800" dirty="0" smtClean="0"/>
              <a:t>　　</a:t>
            </a:r>
            <a:r>
              <a:rPr lang="en-US" altLang="ja-JP" sz="1800" dirty="0" smtClean="0"/>
              <a:t>E(Y)</a:t>
            </a:r>
            <a:r>
              <a:rPr lang="ja-JP" altLang="ja-JP" sz="1800" dirty="0" smtClean="0"/>
              <a:t>＝</a:t>
            </a:r>
            <a:r>
              <a:rPr lang="en-US" altLang="ja-JP" sz="1800" dirty="0" smtClean="0"/>
              <a:t>Y</a:t>
            </a:r>
            <a:r>
              <a:rPr lang="en-US" altLang="ja-JP" sz="1800" baseline="-25000" dirty="0" smtClean="0"/>
              <a:t>F</a:t>
            </a:r>
            <a:r>
              <a:rPr lang="ja-JP" altLang="ja-JP" sz="1800" dirty="0" smtClean="0"/>
              <a:t>　　</a:t>
            </a:r>
            <a:r>
              <a:rPr lang="en-US" altLang="ja-JP" sz="1800" dirty="0" smtClean="0"/>
              <a:t>E(u)</a:t>
            </a:r>
            <a:r>
              <a:rPr lang="ja-JP" altLang="ja-JP" sz="1800" dirty="0" smtClean="0"/>
              <a:t>＝</a:t>
            </a:r>
            <a:r>
              <a:rPr lang="en-US" altLang="ja-JP" sz="1800" dirty="0" smtClean="0"/>
              <a:t>u*</a:t>
            </a:r>
            <a:r>
              <a:rPr lang="ja-JP" altLang="ja-JP" sz="1800" dirty="0" smtClean="0"/>
              <a:t>　</a:t>
            </a:r>
            <a:endParaRPr lang="ja-JP" altLang="ja-JP" sz="1800" dirty="0"/>
          </a:p>
        </p:txBody>
      </p:sp>
      <p:pic>
        <p:nvPicPr>
          <p:cNvPr id="4" name="図 3"/>
          <p:cNvPicPr/>
          <p:nvPr/>
        </p:nvPicPr>
        <p:blipFill>
          <a:blip r:embed="rId2" cstate="print"/>
          <a:srcRect/>
          <a:stretch>
            <a:fillRect/>
          </a:stretch>
        </p:blipFill>
        <p:spPr bwMode="auto">
          <a:xfrm>
            <a:off x="5508104" y="3429000"/>
            <a:ext cx="3474666" cy="3315139"/>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８</a:t>
            </a:r>
            <a:r>
              <a:rPr lang="en-US" altLang="ja-JP" sz="2800" b="1" dirty="0" smtClean="0"/>
              <a:t>B</a:t>
            </a:r>
            <a:r>
              <a:rPr lang="ja-JP" altLang="ja-JP" sz="2800" b="1" dirty="0" smtClean="0"/>
              <a:t>ルーカス供給関数</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完全雇用国民所得</a:t>
            </a:r>
            <a:r>
              <a:rPr lang="en-US" altLang="ja-JP" sz="1800" dirty="0" smtClean="0"/>
              <a:t>Y</a:t>
            </a:r>
            <a:r>
              <a:rPr lang="en-US" altLang="ja-JP" sz="1800" baseline="-25000" dirty="0" smtClean="0"/>
              <a:t>F</a:t>
            </a:r>
            <a:r>
              <a:rPr lang="ja-JP" altLang="ja-JP" sz="1800" dirty="0" smtClean="0"/>
              <a:t>のところで垂直、完全雇用</a:t>
            </a:r>
            <a:r>
              <a:rPr lang="en-US" altLang="ja-JP" sz="1800" dirty="0" smtClean="0"/>
              <a:t>N*</a:t>
            </a:r>
            <a:r>
              <a:rPr lang="ja-JP" altLang="ja-JP" sz="1800" dirty="0" err="1" smtClean="0"/>
              <a:t>。</a:t>
            </a:r>
            <a:r>
              <a:rPr lang="ja-JP" altLang="ja-JP" sz="1800" dirty="0" smtClean="0"/>
              <a:t>自然失業率</a:t>
            </a:r>
            <a:r>
              <a:rPr lang="en-US" altLang="ja-JP" sz="1800" dirty="0" smtClean="0"/>
              <a:t>u*</a:t>
            </a:r>
            <a:r>
              <a:rPr lang="ja-JP" altLang="ja-JP" sz="1800" dirty="0" smtClean="0"/>
              <a:t>が成立</a:t>
            </a:r>
          </a:p>
          <a:p>
            <a:r>
              <a:rPr lang="ja-JP" altLang="ja-JP" sz="1800" dirty="0" smtClean="0"/>
              <a:t>　ルーカス⇒この完全雇用国民所得</a:t>
            </a:r>
            <a:r>
              <a:rPr lang="en-US" altLang="ja-JP" sz="1800" dirty="0" smtClean="0"/>
              <a:t>Y</a:t>
            </a:r>
            <a:r>
              <a:rPr lang="en-US" altLang="ja-JP" sz="1800" baseline="-25000" dirty="0" smtClean="0"/>
              <a:t>F</a:t>
            </a:r>
            <a:r>
              <a:rPr lang="ja-JP" altLang="ja-JP" sz="1800" dirty="0" smtClean="0"/>
              <a:t>を経済の実物的要因で決定される産出量の「正常」水準、完全雇用が「正常」な状態。不完全情報の競争市場での価格調整過程⇒個々の企業はその生産物の価格</a:t>
            </a:r>
            <a:r>
              <a:rPr lang="en-US" altLang="ja-JP" sz="1800" dirty="0" smtClean="0"/>
              <a:t>p</a:t>
            </a:r>
            <a:r>
              <a:rPr lang="ja-JP" altLang="ja-JP" sz="1800" dirty="0" smtClean="0"/>
              <a:t>については一般物価</a:t>
            </a:r>
            <a:r>
              <a:rPr lang="en-US" altLang="ja-JP" sz="1800" dirty="0" smtClean="0"/>
              <a:t>P</a:t>
            </a:r>
            <a:r>
              <a:rPr lang="ja-JP" altLang="ja-JP" sz="1800" dirty="0" smtClean="0"/>
              <a:t>よりも早く確実に情報を得る、一般物価</a:t>
            </a:r>
            <a:r>
              <a:rPr lang="en-US" altLang="ja-JP" sz="1800" dirty="0" smtClean="0"/>
              <a:t>P</a:t>
            </a:r>
            <a:r>
              <a:rPr lang="ja-JP" altLang="ja-JP" sz="1800" dirty="0" smtClean="0"/>
              <a:t>については貨幣供給等の情報に基づく予想物価</a:t>
            </a:r>
            <a:r>
              <a:rPr lang="en-US" altLang="ja-JP" sz="1800" dirty="0" err="1" smtClean="0"/>
              <a:t>P</a:t>
            </a:r>
            <a:r>
              <a:rPr lang="en-US" altLang="ja-JP" sz="1800" baseline="30000" dirty="0" err="1" smtClean="0"/>
              <a:t>e</a:t>
            </a:r>
            <a:r>
              <a:rPr lang="ja-JP" altLang="ja-JP" sz="1800" dirty="0" smtClean="0"/>
              <a:t>に基づいて行動。当該生産物への需要が増大してその価格</a:t>
            </a:r>
            <a:r>
              <a:rPr lang="en-US" altLang="ja-JP" sz="1800" dirty="0" smtClean="0"/>
              <a:t>p</a:t>
            </a:r>
            <a:r>
              <a:rPr lang="ja-JP" altLang="ja-JP" sz="1800" dirty="0" smtClean="0"/>
              <a:t>が上昇するとき、当該財の価格上昇率が期待物価上昇率π</a:t>
            </a:r>
            <a:r>
              <a:rPr lang="en-US" altLang="ja-JP" sz="1800" baseline="30000" dirty="0" smtClean="0"/>
              <a:t>e</a:t>
            </a:r>
            <a:r>
              <a:rPr lang="ja-JP" altLang="ja-JP" sz="1800" dirty="0" smtClean="0"/>
              <a:t>より高ければ、その実質需要が増えている、企業はその生産量を増加。企業がオッファーする賃上げ率がπ</a:t>
            </a:r>
            <a:r>
              <a:rPr lang="en-US" altLang="ja-JP" sz="1800" baseline="30000" dirty="0" smtClean="0"/>
              <a:t>e</a:t>
            </a:r>
            <a:r>
              <a:rPr lang="ja-JP" altLang="ja-JP" sz="1800" dirty="0" smtClean="0"/>
              <a:t>より高ければ、労働者は実質賃金が上昇しているものと考えて労働供給を増加。雇用量は増加、生産量は「正常」水準を超過。逆の場合には、雇用量は減って生産量は「正常」水準を下回。</a:t>
            </a:r>
          </a:p>
          <a:p>
            <a:r>
              <a:rPr lang="ja-JP" altLang="ja-JP" sz="1800" dirty="0" smtClean="0"/>
              <a:t>　貨幣錯覚がなく、予想インフレ率＝現実インフレ率、⇒生産量は「正常」水準、雇用量も</a:t>
            </a:r>
            <a:r>
              <a:rPr lang="en-US" altLang="ja-JP" sz="1800" dirty="0" smtClean="0"/>
              <a:t>N*</a:t>
            </a:r>
            <a:r>
              <a:rPr lang="ja-JP" altLang="ja-JP" sz="1800" dirty="0" err="1" smtClean="0"/>
              <a:t>、</a:t>
            </a:r>
            <a:r>
              <a:rPr lang="ja-JP" altLang="ja-JP" sz="1800" dirty="0" smtClean="0"/>
              <a:t>自然失業率</a:t>
            </a:r>
            <a:r>
              <a:rPr lang="en-US" altLang="ja-JP" sz="1800" dirty="0" smtClean="0"/>
              <a:t>u*</a:t>
            </a:r>
            <a:r>
              <a:rPr lang="ja-JP" altLang="ja-JP" sz="1800" dirty="0" err="1" smtClean="0"/>
              <a:t>。</a:t>
            </a:r>
            <a:endParaRPr lang="ja-JP" altLang="ja-JP" sz="1800" dirty="0" smtClean="0"/>
          </a:p>
          <a:p>
            <a:r>
              <a:rPr lang="ja-JP" altLang="ja-JP" sz="1800" dirty="0" smtClean="0"/>
              <a:t>　一時的・短期的⇒不完全情報や貨幣錯覚、予想誤差などが存在、ワルラス的な価格調整機構は十分には働かず、経済は「正常」水準から乖離、市場均衡が常に瞬時に成立しない。</a:t>
            </a:r>
          </a:p>
          <a:p>
            <a:r>
              <a:rPr lang="ja-JP" altLang="ja-JP" sz="1800" dirty="0" smtClean="0"/>
              <a:t>　長期平均的⇒貨幣錯覚がなくなり、予想誤差の平均＝ゼロ、経済は「正常」水準で均衡</a:t>
            </a:r>
          </a:p>
          <a:p>
            <a:r>
              <a:rPr lang="ja-JP" altLang="ja-JP" sz="1800" dirty="0" smtClean="0"/>
              <a:t>　⇒金融政策でインフレをコントロールしても、一時的・短期的には国民所得や雇用水準を変えることができる、長期平均的には完全雇用水準を変えることはできない</a:t>
            </a:r>
            <a:endParaRPr lang="ja-JP" altLang="ja-JP"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ja-JP" altLang="ja-JP" sz="2800" b="1" dirty="0" smtClean="0"/>
              <a:t>．金融政策の無力命題</a:t>
            </a:r>
            <a:endParaRPr lang="ja-JP" altLang="ja-JP" sz="2800" dirty="0"/>
          </a:p>
        </p:txBody>
      </p:sp>
      <p:sp>
        <p:nvSpPr>
          <p:cNvPr id="10243" name="Rectangle 3"/>
          <p:cNvSpPr>
            <a:spLocks noGrp="1" noChangeArrowheads="1"/>
          </p:cNvSpPr>
          <p:nvPr>
            <p:ph idx="1"/>
          </p:nvPr>
        </p:nvSpPr>
        <p:spPr>
          <a:xfrm>
            <a:off x="457200" y="620688"/>
            <a:ext cx="8382000" cy="5932513"/>
          </a:xfrm>
        </p:spPr>
        <p:txBody>
          <a:bodyPr/>
          <a:lstStyle/>
          <a:p>
            <a:r>
              <a:rPr lang="ja-JP" altLang="ja-JP" sz="1800" dirty="0" smtClean="0"/>
              <a:t>　</a:t>
            </a:r>
            <a:r>
              <a:rPr lang="ja-JP" altLang="ja-JP" sz="1800" b="1" dirty="0" smtClean="0"/>
              <a:t>サージェント</a:t>
            </a:r>
            <a:r>
              <a:rPr lang="ja-JP" altLang="ja-JP" sz="1800" dirty="0" smtClean="0"/>
              <a:t>（</a:t>
            </a:r>
            <a:r>
              <a:rPr lang="en-US" altLang="ja-JP" sz="1800" dirty="0" smtClean="0"/>
              <a:t>Thomas </a:t>
            </a:r>
            <a:r>
              <a:rPr lang="en-US" altLang="ja-JP" sz="1800" dirty="0" err="1" smtClean="0"/>
              <a:t>Sargent</a:t>
            </a:r>
            <a:r>
              <a:rPr lang="ja-JP" altLang="ja-JP" sz="1800" dirty="0" smtClean="0"/>
              <a:t>）、</a:t>
            </a:r>
            <a:r>
              <a:rPr lang="ja-JP" altLang="ja-JP" sz="1800" b="1" dirty="0" smtClean="0"/>
              <a:t>ウォーレス</a:t>
            </a:r>
            <a:r>
              <a:rPr lang="ja-JP" altLang="ja-JP" sz="1800" dirty="0" smtClean="0"/>
              <a:t>（</a:t>
            </a:r>
            <a:r>
              <a:rPr lang="en-US" altLang="ja-JP" sz="1800" dirty="0" smtClean="0"/>
              <a:t>N. Wallace</a:t>
            </a:r>
            <a:r>
              <a:rPr lang="ja-JP" altLang="ja-JP" sz="1800" dirty="0" smtClean="0"/>
              <a:t>）、</a:t>
            </a:r>
            <a:r>
              <a:rPr lang="ja-JP" altLang="ja-JP" sz="1800" b="1" dirty="0" smtClean="0"/>
              <a:t>バロー</a:t>
            </a:r>
            <a:r>
              <a:rPr lang="ja-JP" altLang="ja-JP" sz="1800" dirty="0" smtClean="0"/>
              <a:t>（</a:t>
            </a:r>
            <a:r>
              <a:rPr lang="en-US" altLang="ja-JP" sz="1800" dirty="0" smtClean="0"/>
              <a:t>R. </a:t>
            </a:r>
            <a:r>
              <a:rPr lang="en-US" altLang="ja-JP" sz="1800" dirty="0" err="1" smtClean="0"/>
              <a:t>Barro</a:t>
            </a:r>
            <a:r>
              <a:rPr lang="ja-JP" altLang="ja-JP" sz="1800" dirty="0" smtClean="0"/>
              <a:t>）は、①生産物市場と貨幣市場の同時均衡（</a:t>
            </a:r>
            <a:r>
              <a:rPr lang="en-US" altLang="ja-JP" sz="1800" dirty="0" smtClean="0"/>
              <a:t>IS=LM</a:t>
            </a:r>
            <a:r>
              <a:rPr lang="ja-JP" altLang="ja-JP" sz="1800" dirty="0" smtClean="0"/>
              <a:t>分析）に、②ルーカス供給関数、③マネーサプライ・ルールないし利子率ルールを導入、④合理的期待を仮定、⇒金融政策変数の動向は長期平均的には予想され尽くし、人々の経済行動に織り込まれる、実物変数に何ら影響を与えないことを論証。</a:t>
            </a:r>
          </a:p>
          <a:p>
            <a:r>
              <a:rPr lang="ja-JP" altLang="ja-JP" sz="1800" dirty="0" smtClean="0"/>
              <a:t>⇔金融政策の効果は一時的・短期的にはあり得るが、長期平均的には無効となる、</a:t>
            </a:r>
            <a:r>
              <a:rPr lang="ja-JP" altLang="ja-JP" sz="1800" b="1" dirty="0" smtClean="0"/>
              <a:t>金融政策の無力命題</a:t>
            </a:r>
            <a:r>
              <a:rPr lang="ja-JP" altLang="ja-JP" sz="1800" dirty="0" smtClean="0"/>
              <a:t>（</a:t>
            </a:r>
            <a:r>
              <a:rPr lang="en-US" altLang="ja-JP" sz="1800" dirty="0" smtClean="0"/>
              <a:t>omnipotence proposition of monetary policy</a:t>
            </a:r>
            <a:r>
              <a:rPr lang="ja-JP" altLang="ja-JP" sz="1800" dirty="0" smtClean="0"/>
              <a:t>）</a:t>
            </a:r>
          </a:p>
          <a:p>
            <a:r>
              <a:rPr lang="ja-JP" altLang="ja-JP" sz="1800" dirty="0" smtClean="0"/>
              <a:t>　貨幣市場の均衡を表す</a:t>
            </a:r>
            <a:r>
              <a:rPr lang="en-US" altLang="ja-JP" sz="1800" dirty="0" smtClean="0"/>
              <a:t>LM</a:t>
            </a:r>
            <a:r>
              <a:rPr lang="ja-JP" altLang="ja-JP" sz="1800" dirty="0" smtClean="0"/>
              <a:t>曲線は、　　</a:t>
            </a:r>
            <a:r>
              <a:rPr lang="en-US" altLang="ja-JP" sz="1800" dirty="0" smtClean="0"/>
              <a:t>M/P</a:t>
            </a:r>
            <a:r>
              <a:rPr lang="ja-JP" altLang="ja-JP" sz="1800" dirty="0" smtClean="0"/>
              <a:t>＝</a:t>
            </a:r>
            <a:r>
              <a:rPr lang="en-US" altLang="ja-JP" sz="1800" dirty="0" err="1" smtClean="0"/>
              <a:t>kY</a:t>
            </a:r>
            <a:r>
              <a:rPr lang="ja-JP" altLang="ja-JP" sz="1800" dirty="0" smtClean="0"/>
              <a:t>＋</a:t>
            </a:r>
            <a:r>
              <a:rPr lang="en-US" altLang="ja-JP" sz="1800" dirty="0" smtClean="0"/>
              <a:t>L(</a:t>
            </a:r>
            <a:r>
              <a:rPr lang="en-US" altLang="ja-JP" sz="1800" dirty="0" err="1" smtClean="0"/>
              <a:t>i</a:t>
            </a:r>
            <a:r>
              <a:rPr lang="en-US" altLang="ja-JP" sz="1800" dirty="0" smtClean="0"/>
              <a:t>)</a:t>
            </a:r>
            <a:endParaRPr lang="ja-JP" altLang="ja-JP" sz="1800" dirty="0" smtClean="0"/>
          </a:p>
          <a:p>
            <a:r>
              <a:rPr lang="ja-JP" altLang="ja-JP" sz="1800" dirty="0" smtClean="0"/>
              <a:t>完全雇用では貨幣需要は利子非弾力的、　　</a:t>
            </a:r>
            <a:r>
              <a:rPr lang="en-US" altLang="ja-JP" sz="1800" dirty="0" smtClean="0"/>
              <a:t>Y</a:t>
            </a:r>
            <a:r>
              <a:rPr lang="ja-JP" altLang="ja-JP" sz="1800" dirty="0" smtClean="0"/>
              <a:t>＝</a:t>
            </a:r>
            <a:r>
              <a:rPr lang="en-US" altLang="ja-JP" sz="1800" dirty="0" smtClean="0"/>
              <a:t>(1/k)(M/P) </a:t>
            </a:r>
            <a:endParaRPr lang="ja-JP" altLang="ja-JP" sz="1800" dirty="0" smtClean="0"/>
          </a:p>
          <a:p>
            <a:r>
              <a:rPr lang="ja-JP" altLang="ja-JP" sz="1800" dirty="0" smtClean="0"/>
              <a:t>実質所得</a:t>
            </a:r>
            <a:r>
              <a:rPr lang="en-US" altLang="ja-JP" sz="1800" dirty="0" smtClean="0"/>
              <a:t>Y</a:t>
            </a:r>
            <a:r>
              <a:rPr lang="ja-JP" altLang="ja-JP" sz="1800" dirty="0" smtClean="0"/>
              <a:t>の増加を支えるため、実質貨幣供給</a:t>
            </a:r>
            <a:r>
              <a:rPr lang="en-US" altLang="ja-JP" sz="1800" dirty="0" err="1" smtClean="0"/>
              <a:t>logM</a:t>
            </a:r>
            <a:r>
              <a:rPr lang="en-US" altLang="ja-JP" sz="1800" dirty="0" smtClean="0"/>
              <a:t>/P</a:t>
            </a:r>
            <a:r>
              <a:rPr lang="ja-JP" altLang="ja-JP" sz="1800" dirty="0" smtClean="0"/>
              <a:t>を増加させるルールを採用、</a:t>
            </a:r>
            <a:r>
              <a:rPr lang="en-US" altLang="ja-JP" sz="1800" dirty="0" smtClean="0"/>
              <a:t>1</a:t>
            </a:r>
            <a:r>
              <a:rPr lang="ja-JP" altLang="ja-JP" sz="1800" dirty="0" smtClean="0"/>
              <a:t>期前を－</a:t>
            </a:r>
            <a:r>
              <a:rPr lang="en-US" altLang="ja-JP" sz="1800" dirty="0" smtClean="0"/>
              <a:t>1</a:t>
            </a:r>
            <a:r>
              <a:rPr lang="ja-JP" altLang="ja-JP" sz="1800" dirty="0" smtClean="0"/>
              <a:t>で表し、κ＝</a:t>
            </a:r>
            <a:r>
              <a:rPr lang="en-US" altLang="ja-JP" sz="1800" dirty="0" smtClean="0"/>
              <a:t>1/k</a:t>
            </a:r>
            <a:r>
              <a:rPr lang="ja-JP" altLang="ja-JP" sz="1800" dirty="0" smtClean="0"/>
              <a:t>とおくと、</a:t>
            </a:r>
          </a:p>
          <a:p>
            <a:r>
              <a:rPr lang="ja-JP" altLang="ja-JP" sz="1800" dirty="0" smtClean="0"/>
              <a:t>　　</a:t>
            </a:r>
            <a:r>
              <a:rPr lang="en-US" altLang="ja-JP" sz="1800" dirty="0" smtClean="0"/>
              <a:t>Y</a:t>
            </a:r>
            <a:r>
              <a:rPr lang="ja-JP" altLang="ja-JP" sz="1800" dirty="0" smtClean="0"/>
              <a:t>－</a:t>
            </a:r>
            <a:r>
              <a:rPr lang="en-US" altLang="ja-JP" sz="1800" dirty="0" smtClean="0"/>
              <a:t>Y</a:t>
            </a:r>
            <a:r>
              <a:rPr lang="ja-JP" altLang="ja-JP" sz="1800" baseline="-25000" dirty="0" smtClean="0"/>
              <a:t>－</a:t>
            </a:r>
            <a:r>
              <a:rPr lang="en-US" altLang="ja-JP" sz="1800" baseline="-25000" dirty="0" smtClean="0"/>
              <a:t>1</a:t>
            </a:r>
            <a:r>
              <a:rPr lang="ja-JP" altLang="ja-JP" sz="1800" dirty="0" smtClean="0"/>
              <a:t>＝κ</a:t>
            </a:r>
            <a:r>
              <a:rPr lang="en-US" altLang="ja-JP" sz="1800" dirty="0" smtClean="0"/>
              <a:t>(</a:t>
            </a:r>
            <a:r>
              <a:rPr lang="en-US" altLang="ja-JP" sz="1800" dirty="0" err="1" smtClean="0"/>
              <a:t>logM</a:t>
            </a:r>
            <a:r>
              <a:rPr lang="en-US" altLang="ja-JP" sz="1800" dirty="0" smtClean="0"/>
              <a:t>/P</a:t>
            </a:r>
            <a:r>
              <a:rPr lang="ja-JP" altLang="ja-JP" sz="1800" dirty="0" smtClean="0"/>
              <a:t>－</a:t>
            </a:r>
            <a:r>
              <a:rPr lang="en-US" altLang="ja-JP" sz="1800" dirty="0" err="1" smtClean="0"/>
              <a:t>logM</a:t>
            </a:r>
            <a:r>
              <a:rPr lang="ja-JP" altLang="ja-JP" sz="1800" baseline="-25000" dirty="0" smtClean="0"/>
              <a:t>－</a:t>
            </a:r>
            <a:r>
              <a:rPr lang="en-US" altLang="ja-JP" sz="1800" baseline="-25000" dirty="0" smtClean="0"/>
              <a:t>1</a:t>
            </a:r>
            <a:r>
              <a:rPr lang="en-US" altLang="ja-JP" sz="1800" dirty="0" smtClean="0"/>
              <a:t>/P</a:t>
            </a:r>
            <a:r>
              <a:rPr lang="ja-JP" altLang="ja-JP" sz="1800" baseline="-25000" dirty="0" smtClean="0"/>
              <a:t>－</a:t>
            </a:r>
            <a:r>
              <a:rPr lang="en-US" altLang="ja-JP" sz="1800" baseline="-25000" dirty="0" smtClean="0"/>
              <a:t>1</a:t>
            </a:r>
            <a:r>
              <a:rPr lang="en-US" altLang="ja-JP" sz="1800" dirty="0" smtClean="0"/>
              <a:t>)</a:t>
            </a:r>
            <a:r>
              <a:rPr lang="ja-JP" altLang="ja-JP" sz="1800" dirty="0" smtClean="0"/>
              <a:t>＝κ</a:t>
            </a:r>
            <a:r>
              <a:rPr lang="en-US" altLang="ja-JP" sz="1800" dirty="0" smtClean="0"/>
              <a:t>(</a:t>
            </a:r>
            <a:r>
              <a:rPr lang="en-US" altLang="ja-JP" sz="1800" dirty="0" err="1" smtClean="0"/>
              <a:t>logM</a:t>
            </a:r>
            <a:r>
              <a:rPr lang="en-US" altLang="ja-JP" sz="1800" dirty="0" smtClean="0"/>
              <a:t>/ M</a:t>
            </a:r>
            <a:r>
              <a:rPr lang="ja-JP" altLang="ja-JP" sz="1800" baseline="-25000" dirty="0" smtClean="0"/>
              <a:t>－</a:t>
            </a:r>
            <a:r>
              <a:rPr lang="en-US" altLang="ja-JP" sz="1800" baseline="-25000" dirty="0" smtClean="0"/>
              <a:t>1</a:t>
            </a:r>
            <a:r>
              <a:rPr lang="ja-JP" altLang="ja-JP" sz="1800" dirty="0" smtClean="0"/>
              <a:t>－</a:t>
            </a:r>
            <a:r>
              <a:rPr lang="en-US" altLang="ja-JP" sz="1800" dirty="0" smtClean="0"/>
              <a:t>log P /P</a:t>
            </a:r>
            <a:r>
              <a:rPr lang="ja-JP" altLang="ja-JP" sz="1800" baseline="-25000" dirty="0" smtClean="0"/>
              <a:t>－</a:t>
            </a:r>
            <a:r>
              <a:rPr lang="en-US" altLang="ja-JP" sz="1800" baseline="-25000" dirty="0" smtClean="0"/>
              <a:t>1</a:t>
            </a:r>
            <a:r>
              <a:rPr lang="en-US" altLang="ja-JP" sz="1800" dirty="0" smtClean="0"/>
              <a:t>)</a:t>
            </a:r>
          </a:p>
          <a:p>
            <a:r>
              <a:rPr lang="en-US" altLang="ja-JP" sz="1800" dirty="0" err="1" smtClean="0"/>
              <a:t>logM</a:t>
            </a:r>
            <a:r>
              <a:rPr lang="en-US" altLang="ja-JP" sz="1800" dirty="0" smtClean="0"/>
              <a:t>/ M</a:t>
            </a:r>
            <a:r>
              <a:rPr lang="ja-JP" altLang="ja-JP" sz="1800" baseline="-25000" dirty="0" smtClean="0"/>
              <a:t>－</a:t>
            </a:r>
            <a:r>
              <a:rPr lang="en-US" altLang="ja-JP" sz="1800" baseline="-25000" dirty="0" smtClean="0"/>
              <a:t>1</a:t>
            </a:r>
            <a:r>
              <a:rPr lang="ja-JP" altLang="ja-JP" sz="1800" dirty="0" smtClean="0"/>
              <a:t>は時間変化率にほぼ等しいので貨幣供給増加率Δ</a:t>
            </a:r>
            <a:r>
              <a:rPr lang="en-US" altLang="ja-JP" sz="1800" dirty="0" smtClean="0"/>
              <a:t>M/M</a:t>
            </a:r>
            <a:r>
              <a:rPr lang="ja-JP" altLang="ja-JP" sz="1800" dirty="0" smtClean="0"/>
              <a:t>＝</a:t>
            </a:r>
            <a:r>
              <a:rPr lang="en-US" altLang="ja-JP" sz="1800" dirty="0" smtClean="0"/>
              <a:t>m</a:t>
            </a:r>
            <a:r>
              <a:rPr lang="ja-JP" altLang="ja-JP" sz="1800" dirty="0" err="1" smtClean="0"/>
              <a:t>、</a:t>
            </a:r>
            <a:r>
              <a:rPr lang="ja-JP" altLang="ja-JP" sz="1800" dirty="0" smtClean="0"/>
              <a:t>物価上昇率はΔ</a:t>
            </a:r>
            <a:r>
              <a:rPr lang="en-US" altLang="ja-JP" sz="1800" dirty="0" smtClean="0"/>
              <a:t>P/P</a:t>
            </a:r>
            <a:r>
              <a:rPr lang="ja-JP" altLang="ja-JP" sz="1800" dirty="0" smtClean="0"/>
              <a:t>＝π、前期は完全雇用にあったと想定、</a:t>
            </a:r>
            <a:r>
              <a:rPr lang="en-US" altLang="ja-JP" sz="1800" dirty="0" smtClean="0"/>
              <a:t>Y</a:t>
            </a:r>
            <a:r>
              <a:rPr lang="ja-JP" altLang="ja-JP" sz="1800" baseline="-25000" dirty="0" smtClean="0"/>
              <a:t>－</a:t>
            </a:r>
            <a:r>
              <a:rPr lang="en-US" altLang="ja-JP" sz="1800" baseline="-25000" dirty="0" smtClean="0"/>
              <a:t>1</a:t>
            </a:r>
            <a:r>
              <a:rPr lang="ja-JP" altLang="ja-JP" sz="1800" dirty="0" smtClean="0"/>
              <a:t>＝</a:t>
            </a:r>
            <a:r>
              <a:rPr lang="en-US" altLang="ja-JP" sz="1800" dirty="0" smtClean="0"/>
              <a:t>Y</a:t>
            </a:r>
            <a:r>
              <a:rPr lang="en-US" altLang="ja-JP" sz="1800" baseline="-25000" dirty="0" smtClean="0"/>
              <a:t>F</a:t>
            </a:r>
            <a:r>
              <a:rPr lang="ja-JP" altLang="ja-JP" sz="1800" dirty="0" err="1" smtClean="0"/>
              <a:t>、</a:t>
            </a:r>
            <a:r>
              <a:rPr lang="ja-JP" altLang="ja-JP" sz="1800" dirty="0" smtClean="0"/>
              <a:t>攪乱項μを追加して、</a:t>
            </a:r>
          </a:p>
          <a:p>
            <a:r>
              <a:rPr lang="ja-JP" altLang="ja-JP" sz="1800" dirty="0" smtClean="0"/>
              <a:t>　　</a:t>
            </a:r>
            <a:r>
              <a:rPr lang="en-US" altLang="ja-JP" sz="1800" dirty="0" smtClean="0"/>
              <a:t>Y</a:t>
            </a:r>
            <a:r>
              <a:rPr lang="ja-JP" altLang="ja-JP" sz="1800" dirty="0" smtClean="0"/>
              <a:t>＝</a:t>
            </a:r>
            <a:r>
              <a:rPr lang="en-US" altLang="ja-JP" sz="1800" dirty="0" smtClean="0"/>
              <a:t>Y</a:t>
            </a:r>
            <a:r>
              <a:rPr lang="en-US" altLang="ja-JP" sz="1800" baseline="-25000" dirty="0" smtClean="0"/>
              <a:t>F</a:t>
            </a:r>
            <a:r>
              <a:rPr lang="ja-JP" altLang="ja-JP" sz="1800" dirty="0" smtClean="0"/>
              <a:t>＋κ</a:t>
            </a:r>
            <a:r>
              <a:rPr lang="en-US" altLang="ja-JP" sz="1800" dirty="0" smtClean="0"/>
              <a:t>(</a:t>
            </a:r>
            <a:r>
              <a:rPr lang="ja-JP" altLang="ja-JP" sz="1800" dirty="0" smtClean="0"/>
              <a:t>Δ</a:t>
            </a:r>
            <a:r>
              <a:rPr lang="en-US" altLang="ja-JP" sz="1800" dirty="0" smtClean="0"/>
              <a:t>M/M </a:t>
            </a:r>
            <a:r>
              <a:rPr lang="ja-JP" altLang="ja-JP" sz="1800" dirty="0" smtClean="0"/>
              <a:t>－Δ</a:t>
            </a:r>
            <a:r>
              <a:rPr lang="en-US" altLang="ja-JP" sz="1800" dirty="0" smtClean="0"/>
              <a:t>P/P)</a:t>
            </a:r>
            <a:r>
              <a:rPr lang="ja-JP" altLang="ja-JP" sz="1800" dirty="0" smtClean="0"/>
              <a:t>＋μ＝</a:t>
            </a:r>
            <a:r>
              <a:rPr lang="en-US" altLang="ja-JP" sz="1800" dirty="0" smtClean="0"/>
              <a:t>Y</a:t>
            </a:r>
            <a:r>
              <a:rPr lang="en-US" altLang="ja-JP" sz="1800" baseline="-25000" dirty="0" smtClean="0"/>
              <a:t>F</a:t>
            </a:r>
            <a:r>
              <a:rPr lang="ja-JP" altLang="ja-JP" sz="1800" dirty="0" smtClean="0"/>
              <a:t>＋κ</a:t>
            </a:r>
            <a:r>
              <a:rPr lang="en-US" altLang="ja-JP" sz="1800" dirty="0" smtClean="0"/>
              <a:t>(m</a:t>
            </a:r>
            <a:r>
              <a:rPr lang="ja-JP" altLang="ja-JP" sz="1800" dirty="0" smtClean="0"/>
              <a:t>－π</a:t>
            </a:r>
            <a:r>
              <a:rPr lang="en-US" altLang="ja-JP" sz="1800" dirty="0" smtClean="0"/>
              <a:t>)</a:t>
            </a:r>
            <a:r>
              <a:rPr lang="ja-JP" altLang="ja-JP" sz="1800" dirty="0" smtClean="0"/>
              <a:t>＋μ　　</a:t>
            </a:r>
            <a:r>
              <a:rPr lang="en-US" altLang="ja-JP" sz="1800" dirty="0" smtClean="0"/>
              <a:t>E(</a:t>
            </a:r>
            <a:r>
              <a:rPr lang="ja-JP" altLang="ja-JP" sz="1800" dirty="0" smtClean="0"/>
              <a:t>μ</a:t>
            </a:r>
            <a:r>
              <a:rPr lang="en-US" altLang="ja-JP" sz="1800" dirty="0" smtClean="0"/>
              <a:t>)</a:t>
            </a:r>
            <a:r>
              <a:rPr lang="ja-JP" altLang="ja-JP" sz="1800" dirty="0" smtClean="0"/>
              <a:t>＝</a:t>
            </a:r>
            <a:r>
              <a:rPr lang="en-US" altLang="ja-JP" sz="1800" dirty="0" smtClean="0"/>
              <a:t>0</a:t>
            </a:r>
            <a:endParaRPr lang="ja-JP" altLang="ja-JP" sz="1800" dirty="0" smtClean="0"/>
          </a:p>
          <a:p>
            <a:r>
              <a:rPr lang="ja-JP" altLang="ja-JP" sz="1800" dirty="0" smtClean="0"/>
              <a:t>⇒物価上昇率Δ</a:t>
            </a:r>
            <a:r>
              <a:rPr lang="en-US" altLang="ja-JP" sz="1800" dirty="0" smtClean="0"/>
              <a:t>P/P</a:t>
            </a:r>
            <a:r>
              <a:rPr lang="ja-JP" altLang="ja-JP" sz="1800" dirty="0" smtClean="0"/>
              <a:t>と国民所得</a:t>
            </a:r>
            <a:r>
              <a:rPr lang="en-US" altLang="ja-JP" sz="1800" dirty="0" smtClean="0"/>
              <a:t>Y</a:t>
            </a:r>
            <a:r>
              <a:rPr lang="ja-JP" altLang="ja-JP" sz="1800" dirty="0" smtClean="0"/>
              <a:t>の関係を表す</a:t>
            </a:r>
            <a:r>
              <a:rPr lang="ja-JP" altLang="ja-JP" sz="1800" b="1" dirty="0" smtClean="0"/>
              <a:t>インフレ総需要曲線</a:t>
            </a:r>
            <a:endParaRPr lang="ja-JP" altLang="ja-JP" sz="1800" dirty="0" smtClean="0"/>
          </a:p>
          <a:p>
            <a:r>
              <a:rPr lang="ja-JP" altLang="ja-JP" sz="1800" dirty="0" smtClean="0"/>
              <a:t>　次にルーカス供給関数ないしインフレ総供給曲線に攪乱項ξを追加</a:t>
            </a:r>
          </a:p>
          <a:p>
            <a:r>
              <a:rPr lang="ja-JP" altLang="ja-JP" sz="1800" dirty="0" smtClean="0"/>
              <a:t>　　</a:t>
            </a:r>
            <a:r>
              <a:rPr lang="en-US" altLang="ja-JP" sz="1800" dirty="0" smtClean="0"/>
              <a:t>Y</a:t>
            </a:r>
            <a:r>
              <a:rPr lang="ja-JP" altLang="ja-JP" sz="1800" dirty="0" smtClean="0"/>
              <a:t>＝</a:t>
            </a:r>
            <a:r>
              <a:rPr lang="en-US" altLang="ja-JP" sz="1800" dirty="0" smtClean="0"/>
              <a:t>Y</a:t>
            </a:r>
            <a:r>
              <a:rPr lang="en-US" altLang="ja-JP" sz="1800" baseline="-25000" dirty="0" smtClean="0"/>
              <a:t>F</a:t>
            </a:r>
            <a:r>
              <a:rPr lang="ja-JP" altLang="ja-JP" sz="1800" dirty="0" smtClean="0"/>
              <a:t>＋</a:t>
            </a:r>
            <a:r>
              <a:rPr lang="en-US" altLang="ja-JP" sz="1800" dirty="0" smtClean="0"/>
              <a:t>(1/</a:t>
            </a:r>
            <a:r>
              <a:rPr lang="ja-JP" altLang="ja-JP" sz="1800" dirty="0" smtClean="0"/>
              <a:t>β</a:t>
            </a:r>
            <a:r>
              <a:rPr lang="en-US" altLang="ja-JP" sz="1800" dirty="0" smtClean="0"/>
              <a:t>)(</a:t>
            </a:r>
            <a:r>
              <a:rPr lang="ja-JP" altLang="ja-JP" sz="1800" dirty="0" smtClean="0"/>
              <a:t>π－απ</a:t>
            </a:r>
            <a:r>
              <a:rPr lang="en-US" altLang="ja-JP" sz="1800" baseline="30000" dirty="0" smtClean="0"/>
              <a:t>e</a:t>
            </a:r>
            <a:r>
              <a:rPr lang="en-US" altLang="ja-JP" sz="1800" dirty="0" smtClean="0"/>
              <a:t>)</a:t>
            </a:r>
            <a:r>
              <a:rPr lang="ja-JP" altLang="ja-JP" sz="1800" dirty="0" smtClean="0"/>
              <a:t>＋ξ　　</a:t>
            </a:r>
            <a:r>
              <a:rPr lang="en-US" altLang="ja-JP" sz="1800" dirty="0" smtClean="0"/>
              <a:t>E(</a:t>
            </a:r>
            <a:r>
              <a:rPr lang="ja-JP" altLang="ja-JP" sz="1800" dirty="0" smtClean="0"/>
              <a:t>ξ</a:t>
            </a:r>
            <a:r>
              <a:rPr lang="en-US" altLang="ja-JP" sz="1800" dirty="0" smtClean="0"/>
              <a:t>)</a:t>
            </a:r>
            <a:r>
              <a:rPr lang="ja-JP" altLang="ja-JP" sz="1800" dirty="0" smtClean="0"/>
              <a:t>＝</a:t>
            </a:r>
            <a:r>
              <a:rPr lang="en-US" altLang="ja-JP" sz="1800" dirty="0" smtClean="0"/>
              <a:t>0</a:t>
            </a:r>
            <a:endParaRPr lang="ja-JP" altLang="ja-JP" sz="1800" dirty="0" smtClean="0"/>
          </a:p>
          <a:p>
            <a:endParaRPr lang="ja-JP" altLang="ja-JP"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９</a:t>
            </a:r>
            <a:r>
              <a:rPr lang="en-US" altLang="ja-JP" sz="2800" b="1" dirty="0" smtClean="0"/>
              <a:t>B</a:t>
            </a:r>
            <a:r>
              <a:rPr lang="ja-JP" altLang="ja-JP" sz="2800" b="1" dirty="0" err="1" smtClean="0"/>
              <a:t>．</a:t>
            </a:r>
            <a:r>
              <a:rPr lang="ja-JP" altLang="ja-JP" sz="2800" b="1" dirty="0" smtClean="0"/>
              <a:t>金融政策の無力命題</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normAutofit fontScale="92500" lnSpcReduction="10000"/>
          </a:bodyPr>
          <a:lstStyle/>
          <a:p>
            <a:r>
              <a:rPr lang="ja-JP" altLang="ja-JP" sz="1800" dirty="0" smtClean="0"/>
              <a:t>　生産物市場と貨幣市場の同時均衡、すなわち</a:t>
            </a:r>
            <a:r>
              <a:rPr lang="en-US" altLang="ja-JP" sz="1800" dirty="0" smtClean="0"/>
              <a:t>IS</a:t>
            </a:r>
            <a:r>
              <a:rPr lang="ja-JP" altLang="ja-JP" sz="1800" dirty="0" smtClean="0"/>
              <a:t>＝</a:t>
            </a:r>
            <a:r>
              <a:rPr lang="en-US" altLang="ja-JP" sz="1800" dirty="0" smtClean="0"/>
              <a:t>LM</a:t>
            </a:r>
            <a:r>
              <a:rPr lang="ja-JP" altLang="ja-JP" sz="1800" dirty="0" smtClean="0"/>
              <a:t>均衡では、インフレ総需要曲線とインフレ総供給曲線が交わり、均衡インフレ率π</a:t>
            </a:r>
            <a:r>
              <a:rPr lang="en-US" altLang="ja-JP" sz="1800" dirty="0" smtClean="0"/>
              <a:t>*</a:t>
            </a:r>
            <a:r>
              <a:rPr lang="ja-JP" altLang="ja-JP" sz="1800" dirty="0" smtClean="0"/>
              <a:t>と均衡国民所得</a:t>
            </a:r>
            <a:r>
              <a:rPr lang="en-US" altLang="ja-JP" sz="1800" dirty="0" smtClean="0"/>
              <a:t>Y*</a:t>
            </a:r>
            <a:r>
              <a:rPr lang="ja-JP" altLang="ja-JP" sz="1800" dirty="0" smtClean="0"/>
              <a:t>が決定。</a:t>
            </a:r>
          </a:p>
          <a:p>
            <a:r>
              <a:rPr lang="ja-JP" altLang="ja-JP" sz="1800" dirty="0" smtClean="0"/>
              <a:t>⇒長期平均的にはα＝</a:t>
            </a:r>
            <a:r>
              <a:rPr lang="en-US" altLang="ja-JP" sz="1800" dirty="0" smtClean="0"/>
              <a:t>1</a:t>
            </a:r>
            <a:r>
              <a:rPr lang="ja-JP" altLang="ja-JP" sz="1800" dirty="0" smtClean="0"/>
              <a:t>で貨幣錯覚がなく、π</a:t>
            </a:r>
            <a:r>
              <a:rPr lang="en-US" altLang="ja-JP" sz="1800" baseline="30000" dirty="0" smtClean="0"/>
              <a:t>e</a:t>
            </a:r>
            <a:r>
              <a:rPr lang="ja-JP" altLang="ja-JP" sz="1800" dirty="0" smtClean="0"/>
              <a:t>＝</a:t>
            </a:r>
            <a:r>
              <a:rPr lang="en-US" altLang="ja-JP" sz="1800" dirty="0" smtClean="0"/>
              <a:t>E(</a:t>
            </a:r>
            <a:r>
              <a:rPr lang="ja-JP" altLang="ja-JP" sz="1800" dirty="0" smtClean="0"/>
              <a:t>π</a:t>
            </a:r>
            <a:r>
              <a:rPr lang="en-US" altLang="ja-JP" sz="1800" dirty="0" smtClean="0"/>
              <a:t>)</a:t>
            </a:r>
            <a:r>
              <a:rPr lang="ja-JP" altLang="ja-JP" sz="1800" dirty="0" smtClean="0"/>
              <a:t>で合理的期待形成が行われる場合、インフレ総需要曲線の期待値を計算、</a:t>
            </a:r>
            <a:r>
              <a:rPr lang="en-US" altLang="ja-JP" sz="1800" dirty="0" smtClean="0"/>
              <a:t>Y</a:t>
            </a:r>
            <a:r>
              <a:rPr lang="en-US" altLang="ja-JP" sz="1800" baseline="-25000" dirty="0" smtClean="0"/>
              <a:t>F</a:t>
            </a:r>
            <a:r>
              <a:rPr lang="ja-JP" altLang="ja-JP" sz="1800" dirty="0" smtClean="0"/>
              <a:t>は既知で</a:t>
            </a:r>
            <a:r>
              <a:rPr lang="en-US" altLang="ja-JP" sz="1800" dirty="0" smtClean="0"/>
              <a:t>E(</a:t>
            </a:r>
            <a:r>
              <a:rPr lang="ja-JP" altLang="ja-JP" sz="1800" dirty="0" smtClean="0"/>
              <a:t>μ</a:t>
            </a:r>
            <a:r>
              <a:rPr lang="en-US" altLang="ja-JP" sz="1800" dirty="0" smtClean="0"/>
              <a:t>)</a:t>
            </a:r>
            <a:r>
              <a:rPr lang="ja-JP" altLang="ja-JP" sz="1800" dirty="0" smtClean="0"/>
              <a:t>＝</a:t>
            </a:r>
            <a:r>
              <a:rPr lang="en-US" altLang="ja-JP" sz="1800" dirty="0" smtClean="0"/>
              <a:t>0</a:t>
            </a:r>
            <a:endParaRPr lang="ja-JP" altLang="ja-JP" sz="1800" dirty="0" smtClean="0"/>
          </a:p>
          <a:p>
            <a:r>
              <a:rPr lang="ja-JP" altLang="ja-JP" sz="1800" dirty="0" smtClean="0"/>
              <a:t>　　</a:t>
            </a:r>
            <a:r>
              <a:rPr lang="en-US" altLang="ja-JP" sz="1800" dirty="0" smtClean="0"/>
              <a:t>E(Y)</a:t>
            </a:r>
            <a:r>
              <a:rPr lang="ja-JP" altLang="ja-JP" sz="1800" dirty="0" smtClean="0"/>
              <a:t>＝</a:t>
            </a:r>
            <a:r>
              <a:rPr lang="en-US" altLang="ja-JP" sz="1800" dirty="0" smtClean="0"/>
              <a:t>Y</a:t>
            </a:r>
            <a:r>
              <a:rPr lang="en-US" altLang="ja-JP" sz="1800" baseline="-25000" dirty="0" smtClean="0"/>
              <a:t>F</a:t>
            </a:r>
            <a:r>
              <a:rPr lang="ja-JP" altLang="ja-JP" sz="1800" dirty="0" smtClean="0"/>
              <a:t>＋κ</a:t>
            </a:r>
            <a:r>
              <a:rPr lang="en-US" altLang="ja-JP" sz="1800" dirty="0" smtClean="0"/>
              <a:t>(E(m)</a:t>
            </a:r>
            <a:r>
              <a:rPr lang="ja-JP" altLang="ja-JP" sz="1800" dirty="0" smtClean="0"/>
              <a:t>－π</a:t>
            </a:r>
            <a:r>
              <a:rPr lang="en-US" altLang="ja-JP" sz="1800" baseline="30000" dirty="0" smtClean="0"/>
              <a:t>e</a:t>
            </a:r>
            <a:r>
              <a:rPr lang="en-US" altLang="ja-JP" sz="1800" dirty="0" smtClean="0"/>
              <a:t> )</a:t>
            </a:r>
            <a:endParaRPr lang="ja-JP" altLang="ja-JP" sz="1800" dirty="0" smtClean="0"/>
          </a:p>
          <a:p>
            <a:r>
              <a:rPr lang="ja-JP" altLang="ja-JP" sz="1800" dirty="0" smtClean="0"/>
              <a:t>長期平均的には価格機構の伸縮的調整により完全雇用が回復</a:t>
            </a:r>
          </a:p>
          <a:p>
            <a:r>
              <a:rPr lang="ja-JP" altLang="ja-JP" sz="1800" dirty="0" smtClean="0"/>
              <a:t>　　</a:t>
            </a:r>
            <a:r>
              <a:rPr lang="en-US" altLang="ja-JP" sz="1800" dirty="0" smtClean="0"/>
              <a:t>E(Y)</a:t>
            </a:r>
            <a:r>
              <a:rPr lang="ja-JP" altLang="ja-JP" sz="1800" dirty="0" smtClean="0"/>
              <a:t>＝</a:t>
            </a:r>
            <a:r>
              <a:rPr lang="en-US" altLang="ja-JP" sz="1800" dirty="0" smtClean="0"/>
              <a:t>Y</a:t>
            </a:r>
            <a:r>
              <a:rPr lang="en-US" altLang="ja-JP" sz="1800" baseline="-25000" dirty="0" smtClean="0"/>
              <a:t>F</a:t>
            </a:r>
            <a:r>
              <a:rPr lang="ja-JP" altLang="en-US" sz="1800" baseline="-25000" dirty="0" smtClean="0"/>
              <a:t>　　　</a:t>
            </a:r>
            <a:r>
              <a:rPr lang="ja-JP" altLang="ja-JP" sz="1800" dirty="0" smtClean="0"/>
              <a:t>∴　</a:t>
            </a:r>
            <a:r>
              <a:rPr lang="en-US" altLang="ja-JP" sz="1800" dirty="0" smtClean="0"/>
              <a:t>E(m)</a:t>
            </a:r>
            <a:r>
              <a:rPr lang="ja-JP" altLang="ja-JP" sz="1800" dirty="0" smtClean="0"/>
              <a:t>＝π</a:t>
            </a:r>
            <a:r>
              <a:rPr lang="en-US" altLang="ja-JP" sz="1800" baseline="30000" dirty="0" smtClean="0"/>
              <a:t>e</a:t>
            </a:r>
            <a:r>
              <a:rPr lang="en-US" altLang="ja-JP" sz="1800" dirty="0" smtClean="0"/>
              <a:t> </a:t>
            </a:r>
            <a:endParaRPr lang="ja-JP" altLang="ja-JP" sz="1800" dirty="0" smtClean="0"/>
          </a:p>
          <a:p>
            <a:r>
              <a:rPr lang="ja-JP" altLang="ja-JP" sz="1800" dirty="0" smtClean="0"/>
              <a:t>⇒期待インフレ率π</a:t>
            </a:r>
            <a:r>
              <a:rPr lang="en-US" altLang="ja-JP" sz="1800" baseline="30000" dirty="0" smtClean="0"/>
              <a:t>e</a:t>
            </a:r>
            <a:r>
              <a:rPr lang="ja-JP" altLang="ja-JP" sz="1800" dirty="0" smtClean="0"/>
              <a:t>は貨幣供給増加率</a:t>
            </a:r>
            <a:r>
              <a:rPr lang="en-US" altLang="ja-JP" sz="1800" dirty="0" smtClean="0"/>
              <a:t>m</a:t>
            </a:r>
            <a:r>
              <a:rPr lang="ja-JP" altLang="ja-JP" sz="1800" dirty="0" smtClean="0"/>
              <a:t>の期待値</a:t>
            </a:r>
            <a:r>
              <a:rPr lang="en-US" altLang="ja-JP" sz="1800" dirty="0" smtClean="0"/>
              <a:t>E(m)</a:t>
            </a:r>
            <a:r>
              <a:rPr lang="ja-JP" altLang="ja-JP" sz="1800" dirty="0" smtClean="0"/>
              <a:t>に一致。ルーカス供給関数は</a:t>
            </a:r>
          </a:p>
          <a:p>
            <a:r>
              <a:rPr lang="ja-JP" altLang="ja-JP" sz="1800" dirty="0" smtClean="0"/>
              <a:t>　　</a:t>
            </a:r>
            <a:r>
              <a:rPr lang="en-US" altLang="ja-JP" sz="1800" dirty="0" smtClean="0"/>
              <a:t>Y</a:t>
            </a:r>
            <a:r>
              <a:rPr lang="ja-JP" altLang="ja-JP" sz="1800" dirty="0" smtClean="0"/>
              <a:t>＝</a:t>
            </a:r>
            <a:r>
              <a:rPr lang="en-US" altLang="ja-JP" sz="1800" dirty="0" smtClean="0"/>
              <a:t>Y</a:t>
            </a:r>
            <a:r>
              <a:rPr lang="en-US" altLang="ja-JP" sz="1800" baseline="-25000" dirty="0" smtClean="0"/>
              <a:t>F</a:t>
            </a:r>
            <a:r>
              <a:rPr lang="ja-JP" altLang="ja-JP" sz="1800" dirty="0" smtClean="0"/>
              <a:t>＋</a:t>
            </a:r>
            <a:r>
              <a:rPr lang="en-US" altLang="ja-JP" sz="1800" dirty="0" smtClean="0"/>
              <a:t>(1/</a:t>
            </a:r>
            <a:r>
              <a:rPr lang="ja-JP" altLang="ja-JP" sz="1800" dirty="0" smtClean="0"/>
              <a:t>β</a:t>
            </a:r>
            <a:r>
              <a:rPr lang="en-US" altLang="ja-JP" sz="1800" dirty="0" smtClean="0"/>
              <a:t>)(</a:t>
            </a:r>
            <a:r>
              <a:rPr lang="ja-JP" altLang="ja-JP" sz="1800" dirty="0" smtClean="0"/>
              <a:t>π－α</a:t>
            </a:r>
            <a:r>
              <a:rPr lang="en-US" altLang="ja-JP" sz="1800" dirty="0" smtClean="0"/>
              <a:t>E(m))</a:t>
            </a:r>
            <a:r>
              <a:rPr lang="ja-JP" altLang="ja-JP" sz="1800" dirty="0" smtClean="0"/>
              <a:t>＋ξ</a:t>
            </a:r>
            <a:r>
              <a:rPr lang="ja-JP" altLang="en-US" sz="1800" dirty="0" smtClean="0"/>
              <a:t>　</a:t>
            </a:r>
            <a:r>
              <a:rPr lang="ja-JP" altLang="ja-JP" sz="1800" dirty="0" smtClean="0"/>
              <a:t>　　π＝β</a:t>
            </a:r>
            <a:r>
              <a:rPr lang="en-US" altLang="ja-JP" sz="1800" dirty="0" smtClean="0"/>
              <a:t>(Y</a:t>
            </a:r>
            <a:r>
              <a:rPr lang="ja-JP" altLang="ja-JP" sz="1800" dirty="0" smtClean="0"/>
              <a:t>－</a:t>
            </a:r>
            <a:r>
              <a:rPr lang="en-US" altLang="ja-JP" sz="1800" dirty="0" smtClean="0"/>
              <a:t>Y</a:t>
            </a:r>
            <a:r>
              <a:rPr lang="en-US" altLang="ja-JP" sz="1800" baseline="-25000" dirty="0" smtClean="0"/>
              <a:t>F</a:t>
            </a:r>
            <a:r>
              <a:rPr lang="en-US" altLang="ja-JP" sz="1800" dirty="0" smtClean="0"/>
              <a:t>)</a:t>
            </a:r>
            <a:r>
              <a:rPr lang="ja-JP" altLang="ja-JP" sz="1800" dirty="0" smtClean="0"/>
              <a:t>＋α</a:t>
            </a:r>
            <a:r>
              <a:rPr lang="en-US" altLang="ja-JP" sz="1800" dirty="0" smtClean="0"/>
              <a:t>E(m)</a:t>
            </a:r>
            <a:r>
              <a:rPr lang="ja-JP" altLang="ja-JP" sz="1800" dirty="0" smtClean="0"/>
              <a:t>＋βξ</a:t>
            </a:r>
          </a:p>
          <a:p>
            <a:r>
              <a:rPr lang="ja-JP" altLang="ja-JP" sz="1800" dirty="0" smtClean="0"/>
              <a:t>これを元のインフレ需要曲線へ代入して整理</a:t>
            </a:r>
          </a:p>
          <a:p>
            <a:r>
              <a:rPr lang="ja-JP" altLang="ja-JP" sz="1800" dirty="0" smtClean="0"/>
              <a:t>　　</a:t>
            </a:r>
            <a:r>
              <a:rPr lang="en-US" altLang="ja-JP" sz="1800" dirty="0" smtClean="0"/>
              <a:t>Y</a:t>
            </a:r>
            <a:r>
              <a:rPr lang="ja-JP" altLang="ja-JP" sz="1800" dirty="0" smtClean="0"/>
              <a:t>＝</a:t>
            </a:r>
            <a:r>
              <a:rPr lang="en-US" altLang="ja-JP" sz="1800" dirty="0" smtClean="0"/>
              <a:t>Y</a:t>
            </a:r>
            <a:r>
              <a:rPr lang="en-US" altLang="ja-JP" sz="1800" baseline="-25000" dirty="0" smtClean="0"/>
              <a:t>F</a:t>
            </a:r>
            <a:r>
              <a:rPr lang="ja-JP" altLang="ja-JP" sz="1800" dirty="0" smtClean="0"/>
              <a:t>＋</a:t>
            </a:r>
            <a:r>
              <a:rPr lang="en-US" altLang="ja-JP" sz="1800" dirty="0" smtClean="0"/>
              <a:t>(</a:t>
            </a:r>
            <a:r>
              <a:rPr lang="ja-JP" altLang="ja-JP" sz="1800" dirty="0" smtClean="0"/>
              <a:t>κ</a:t>
            </a:r>
            <a:r>
              <a:rPr lang="en-US" altLang="ja-JP" sz="1800" dirty="0" smtClean="0"/>
              <a:t>/(1</a:t>
            </a:r>
            <a:r>
              <a:rPr lang="ja-JP" altLang="ja-JP" sz="1800" dirty="0" smtClean="0"/>
              <a:t>＋κβ</a:t>
            </a:r>
            <a:r>
              <a:rPr lang="en-US" altLang="ja-JP" sz="1800" dirty="0" smtClean="0"/>
              <a:t>))(m</a:t>
            </a:r>
            <a:r>
              <a:rPr lang="ja-JP" altLang="ja-JP" sz="1800" dirty="0" smtClean="0"/>
              <a:t>－α</a:t>
            </a:r>
            <a:r>
              <a:rPr lang="en-US" altLang="ja-JP" sz="1800" dirty="0" smtClean="0"/>
              <a:t>E(m))</a:t>
            </a:r>
            <a:r>
              <a:rPr lang="ja-JP" altLang="ja-JP" sz="1800" dirty="0" smtClean="0"/>
              <a:t>＋</a:t>
            </a:r>
            <a:r>
              <a:rPr lang="en-US" altLang="ja-JP" sz="1800" dirty="0" smtClean="0"/>
              <a:t>(</a:t>
            </a:r>
            <a:r>
              <a:rPr lang="ja-JP" altLang="ja-JP" sz="1800" dirty="0" smtClean="0"/>
              <a:t>μ－κβξ</a:t>
            </a:r>
            <a:r>
              <a:rPr lang="en-US" altLang="ja-JP" sz="1800" dirty="0" smtClean="0"/>
              <a:t>)/ (1</a:t>
            </a:r>
            <a:r>
              <a:rPr lang="ja-JP" altLang="ja-JP" sz="1800" dirty="0" smtClean="0"/>
              <a:t>＋κβ</a:t>
            </a:r>
            <a:r>
              <a:rPr lang="en-US" altLang="ja-JP" sz="1800" dirty="0" smtClean="0"/>
              <a:t>)</a:t>
            </a:r>
            <a:endParaRPr lang="ja-JP" altLang="ja-JP" sz="1800" dirty="0" smtClean="0"/>
          </a:p>
          <a:p>
            <a:r>
              <a:rPr lang="ja-JP" altLang="ja-JP" sz="1800" dirty="0" smtClean="0"/>
              <a:t>　よって合理的期待のもとでも一時的･短期的には貨幣錯覚が残っており（α≠</a:t>
            </a:r>
            <a:r>
              <a:rPr lang="en-US" altLang="ja-JP" sz="1800" dirty="0" smtClean="0"/>
              <a:t>1</a:t>
            </a:r>
            <a:r>
              <a:rPr lang="ja-JP" altLang="ja-JP" sz="1800" dirty="0" smtClean="0"/>
              <a:t>）、</a:t>
            </a:r>
            <a:r>
              <a:rPr lang="ja-JP" altLang="ja-JP" sz="1800" b="1" dirty="0" smtClean="0"/>
              <a:t>予想されざるマネーサプライ</a:t>
            </a:r>
            <a:r>
              <a:rPr lang="ja-JP" altLang="ja-JP" sz="1800" dirty="0" smtClean="0"/>
              <a:t>（</a:t>
            </a:r>
            <a:r>
              <a:rPr lang="en-US" altLang="ja-JP" sz="1800" dirty="0" smtClean="0"/>
              <a:t>unanticipated money supply</a:t>
            </a:r>
            <a:r>
              <a:rPr lang="ja-JP" altLang="ja-JP" sz="1800" dirty="0" smtClean="0"/>
              <a:t>）＝マネーサプライ増加率の予想誤差</a:t>
            </a:r>
            <a:r>
              <a:rPr lang="en-US" altLang="ja-JP" sz="1800" dirty="0" smtClean="0"/>
              <a:t>(m</a:t>
            </a:r>
            <a:r>
              <a:rPr lang="ja-JP" altLang="ja-JP" sz="1800" dirty="0" smtClean="0"/>
              <a:t>－α</a:t>
            </a:r>
            <a:r>
              <a:rPr lang="en-US" altLang="ja-JP" sz="1800" dirty="0" smtClean="0"/>
              <a:t>E(m))</a:t>
            </a:r>
            <a:r>
              <a:rPr lang="ja-JP" altLang="ja-JP" sz="1800" dirty="0" smtClean="0"/>
              <a:t>と攪乱項μ、ξの影響により実質所得</a:t>
            </a:r>
            <a:r>
              <a:rPr lang="en-US" altLang="ja-JP" sz="1800" dirty="0" smtClean="0"/>
              <a:t>Y</a:t>
            </a:r>
            <a:r>
              <a:rPr lang="ja-JP" altLang="ja-JP" sz="1800" dirty="0" smtClean="0"/>
              <a:t>は影響を受ける。</a:t>
            </a:r>
          </a:p>
          <a:p>
            <a:r>
              <a:rPr lang="ja-JP" altLang="ja-JP" sz="1800" dirty="0" smtClean="0"/>
              <a:t>⇒合理的期待のもとで長期平均的にはα＝</a:t>
            </a:r>
            <a:r>
              <a:rPr lang="en-US" altLang="ja-JP" sz="1800" dirty="0" smtClean="0"/>
              <a:t>1</a:t>
            </a:r>
            <a:r>
              <a:rPr lang="ja-JP" altLang="ja-JP" sz="1800" dirty="0" smtClean="0"/>
              <a:t>で貨幣錯覚がなく、</a:t>
            </a:r>
            <a:r>
              <a:rPr lang="en-US" altLang="ja-JP" sz="1800" dirty="0" smtClean="0"/>
              <a:t>E(</a:t>
            </a:r>
            <a:r>
              <a:rPr lang="ja-JP" altLang="ja-JP" sz="1800" dirty="0" smtClean="0"/>
              <a:t>μ</a:t>
            </a:r>
            <a:r>
              <a:rPr lang="en-US" altLang="ja-JP" sz="1800" dirty="0" smtClean="0"/>
              <a:t>)</a:t>
            </a:r>
            <a:r>
              <a:rPr lang="ja-JP" altLang="ja-JP" sz="1800" dirty="0" smtClean="0"/>
              <a:t>＝</a:t>
            </a:r>
            <a:r>
              <a:rPr lang="en-US" altLang="ja-JP" sz="1800" dirty="0" smtClean="0"/>
              <a:t>0</a:t>
            </a:r>
            <a:r>
              <a:rPr lang="ja-JP" altLang="ja-JP" sz="1800" dirty="0" err="1" smtClean="0"/>
              <a:t>、</a:t>
            </a:r>
            <a:r>
              <a:rPr lang="en-US" altLang="ja-JP" sz="1800" dirty="0" smtClean="0"/>
              <a:t>E(</a:t>
            </a:r>
            <a:r>
              <a:rPr lang="ja-JP" altLang="ja-JP" sz="1800" dirty="0" smtClean="0"/>
              <a:t>ξ</a:t>
            </a:r>
            <a:r>
              <a:rPr lang="en-US" altLang="ja-JP" sz="1800" dirty="0" smtClean="0"/>
              <a:t>)</a:t>
            </a:r>
            <a:r>
              <a:rPr lang="ja-JP" altLang="ja-JP" sz="1800" dirty="0" smtClean="0"/>
              <a:t>＝</a:t>
            </a:r>
            <a:r>
              <a:rPr lang="en-US" altLang="ja-JP" sz="1800" dirty="0" smtClean="0"/>
              <a:t>0</a:t>
            </a:r>
            <a:r>
              <a:rPr lang="ja-JP" altLang="ja-JP" sz="1800" dirty="0" smtClean="0"/>
              <a:t>と攪乱項の平均値はゼロ、</a:t>
            </a:r>
            <a:r>
              <a:rPr lang="en-US" altLang="ja-JP" sz="1800" dirty="0" smtClean="0"/>
              <a:t>E(Y)</a:t>
            </a:r>
            <a:r>
              <a:rPr lang="ja-JP" altLang="ja-JP" sz="1800" dirty="0" smtClean="0"/>
              <a:t>＝</a:t>
            </a:r>
            <a:r>
              <a:rPr lang="en-US" altLang="ja-JP" sz="1800" dirty="0" smtClean="0"/>
              <a:t>Y</a:t>
            </a:r>
            <a:r>
              <a:rPr lang="en-US" altLang="ja-JP" sz="1800" baseline="-25000" dirty="0" smtClean="0"/>
              <a:t>F</a:t>
            </a:r>
            <a:r>
              <a:rPr lang="ja-JP" altLang="ja-JP" sz="1800" dirty="0" err="1" smtClean="0"/>
              <a:t>でと</a:t>
            </a:r>
            <a:r>
              <a:rPr lang="ja-JP" altLang="ja-JP" sz="1800" dirty="0" smtClean="0"/>
              <a:t>完全雇用均衡</a:t>
            </a:r>
            <a:r>
              <a:rPr lang="ja-JP" altLang="en-US" sz="1800" dirty="0" smtClean="0"/>
              <a:t>　　</a:t>
            </a:r>
            <a:r>
              <a:rPr lang="ja-JP" altLang="ja-JP" sz="1800" dirty="0" smtClean="0"/>
              <a:t>　　</a:t>
            </a:r>
            <a:r>
              <a:rPr lang="en-US" altLang="ja-JP" sz="1800" dirty="0" smtClean="0"/>
              <a:t>m</a:t>
            </a:r>
            <a:r>
              <a:rPr lang="ja-JP" altLang="ja-JP" sz="1800" dirty="0" smtClean="0"/>
              <a:t>－</a:t>
            </a:r>
            <a:r>
              <a:rPr lang="en-US" altLang="ja-JP" sz="1800" dirty="0" smtClean="0"/>
              <a:t>E(m)</a:t>
            </a:r>
            <a:r>
              <a:rPr lang="ja-JP" altLang="ja-JP" sz="1800" dirty="0" smtClean="0"/>
              <a:t>＝</a:t>
            </a:r>
            <a:r>
              <a:rPr lang="en-US" altLang="ja-JP" sz="1800" dirty="0" smtClean="0"/>
              <a:t>0</a:t>
            </a:r>
            <a:endParaRPr lang="ja-JP" altLang="ja-JP" sz="1800" dirty="0" smtClean="0"/>
          </a:p>
          <a:p>
            <a:r>
              <a:rPr lang="ja-JP" altLang="ja-JP" sz="1800" dirty="0" smtClean="0"/>
              <a:t>マネーサプライ増加率は予想誤差がゼロ、金融政策は実質所得</a:t>
            </a:r>
            <a:r>
              <a:rPr lang="en-US" altLang="ja-JP" sz="1800" dirty="0" smtClean="0"/>
              <a:t>Y</a:t>
            </a:r>
            <a:r>
              <a:rPr lang="ja-JP" altLang="ja-JP" sz="1800" dirty="0" smtClean="0"/>
              <a:t>に何ら影響を与えない。厳密に言うと、長期的にも影響を与えるが、その影響は差し引きするとプラス・マイナスでゼロになる。⇔</a:t>
            </a:r>
            <a:r>
              <a:rPr lang="ja-JP" altLang="ja-JP" sz="1800" b="1" dirty="0" smtClean="0"/>
              <a:t>金融政策の無力命題</a:t>
            </a:r>
            <a:r>
              <a:rPr lang="ja-JP" altLang="ja-JP" sz="1800" dirty="0" smtClean="0"/>
              <a:t>、あくまでも長期平均的な無効性、一時的･短期的な有効性を否定しない</a:t>
            </a:r>
          </a:p>
          <a:p>
            <a:r>
              <a:rPr lang="en-US" altLang="ja-JP" sz="1800" dirty="0" smtClean="0"/>
              <a:t> </a:t>
            </a:r>
            <a:endParaRPr lang="ja-JP" altLang="ja-JP"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１０</a:t>
            </a:r>
            <a:r>
              <a:rPr lang="ja-JP" altLang="ja-JP" sz="2800" b="1" dirty="0" smtClean="0"/>
              <a:t>．財政政策の無力命題</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en-US" altLang="ja-JP" sz="1800" dirty="0" smtClean="0"/>
              <a:t> </a:t>
            </a:r>
            <a:r>
              <a:rPr lang="ja-JP" altLang="ja-JP" sz="1800" dirty="0" smtClean="0"/>
              <a:t>財政政策は、その財源をどう賄うかの方法によって政策効果が違う⇒同額の</a:t>
            </a:r>
            <a:r>
              <a:rPr lang="ja-JP" altLang="ja-JP" sz="1800" b="1" dirty="0" smtClean="0"/>
              <a:t>増税</a:t>
            </a:r>
            <a:r>
              <a:rPr lang="ja-JP" altLang="ja-JP" sz="1800" dirty="0" smtClean="0"/>
              <a:t>（</a:t>
            </a:r>
            <a:r>
              <a:rPr lang="en-US" altLang="ja-JP" sz="1800" dirty="0" smtClean="0"/>
              <a:t>tax increase</a:t>
            </a:r>
            <a:r>
              <a:rPr lang="ja-JP" altLang="ja-JP" sz="1800" dirty="0" smtClean="0"/>
              <a:t>）で賄う場合、均衡予算は維持され、均衡予算乗数の定理によって同額の国民所得。この乗数効果は、不況や不完全雇用の状態に限られ、完全雇用にいたると効果はなくなる。</a:t>
            </a:r>
          </a:p>
          <a:p>
            <a:r>
              <a:rPr lang="ja-JP" altLang="ja-JP" sz="1800" dirty="0" smtClean="0"/>
              <a:t>　</a:t>
            </a:r>
            <a:r>
              <a:rPr lang="ja-JP" altLang="ja-JP" sz="1800" b="1" dirty="0" smtClean="0"/>
              <a:t>貨幣増刷</a:t>
            </a:r>
            <a:r>
              <a:rPr lang="ja-JP" altLang="ja-JP" sz="1800" dirty="0" smtClean="0"/>
              <a:t>（</a:t>
            </a:r>
            <a:r>
              <a:rPr lang="en-US" altLang="ja-JP" sz="1800" dirty="0" smtClean="0"/>
              <a:t>money printing</a:t>
            </a:r>
            <a:r>
              <a:rPr lang="ja-JP" altLang="ja-JP" sz="1800" dirty="0" smtClean="0"/>
              <a:t>）で賄う場合⇒マネーサプライを増発する金融緩和政策と同様、短期的な効果をもつが、長期的に完全雇用にいたると、物価上昇だけをもたらし、実質所得ではクラウディング･アウト</a:t>
            </a:r>
          </a:p>
          <a:p>
            <a:r>
              <a:rPr lang="ja-JP" altLang="ja-JP" sz="1800" dirty="0" smtClean="0"/>
              <a:t>　</a:t>
            </a:r>
            <a:r>
              <a:rPr lang="ja-JP" altLang="ja-JP" sz="1800" b="1" dirty="0" smtClean="0"/>
              <a:t>国債増発</a:t>
            </a:r>
            <a:r>
              <a:rPr lang="ja-JP" altLang="ja-JP" sz="1800" dirty="0" smtClean="0"/>
              <a:t>（</a:t>
            </a:r>
            <a:r>
              <a:rPr lang="en-US" altLang="ja-JP" sz="1800" dirty="0" smtClean="0"/>
              <a:t>bond issuing</a:t>
            </a:r>
            <a:r>
              <a:rPr lang="ja-JP" altLang="ja-JP" sz="1800" dirty="0" smtClean="0"/>
              <a:t>）によって賄い、将来の租税負担により償還する場合⇒ケインジアンは、人々は将来の税負担増加のことまでは考慮せず、購入する国債を資産として認識するので、実質所得に対して長期的･永続的な効果を持つ。</a:t>
            </a:r>
          </a:p>
          <a:p>
            <a:r>
              <a:rPr lang="ja-JP" altLang="ja-JP" sz="1800" dirty="0" smtClean="0"/>
              <a:t>　バローは、一時的･短期的に国債を資産と錯覚する</a:t>
            </a:r>
            <a:r>
              <a:rPr lang="ja-JP" altLang="ja-JP" sz="1800" b="1" dirty="0" smtClean="0"/>
              <a:t>国債錯覚</a:t>
            </a:r>
            <a:r>
              <a:rPr lang="ja-JP" altLang="ja-JP" sz="1800" dirty="0" smtClean="0"/>
              <a:t>（</a:t>
            </a:r>
            <a:r>
              <a:rPr lang="en-US" altLang="ja-JP" sz="1800" dirty="0" smtClean="0"/>
              <a:t>debt illusion</a:t>
            </a:r>
            <a:r>
              <a:rPr lang="ja-JP" altLang="ja-JP" sz="1800" dirty="0" smtClean="0"/>
              <a:t>）が存在するときには、いくばくかの影響を与えうるが、長期的には将来世代のことまで合理的に考慮して将来税負担の割引現在価値を計算するので、国債錯覚がなくなり、国債は将来税負担の増加と等価となる。国債と将来租税負担が等価⇔</a:t>
            </a:r>
            <a:r>
              <a:rPr lang="ja-JP" altLang="ja-JP" sz="1800" b="1" dirty="0" smtClean="0"/>
              <a:t>リカードの等価定理</a:t>
            </a:r>
            <a:r>
              <a:rPr lang="ja-JP" altLang="ja-JP" sz="1800" dirty="0" smtClean="0"/>
              <a:t>（</a:t>
            </a:r>
            <a:r>
              <a:rPr lang="en-US" altLang="ja-JP" sz="1800" dirty="0" err="1" smtClean="0"/>
              <a:t>Ricardian</a:t>
            </a:r>
            <a:r>
              <a:rPr lang="en-US" altLang="ja-JP" sz="1800" dirty="0" smtClean="0"/>
              <a:t> equivalence theorem</a:t>
            </a:r>
            <a:r>
              <a:rPr lang="ja-JP" altLang="ja-JP" sz="1800" dirty="0" smtClean="0"/>
              <a:t>）バローはこの定理に基づき、将来税負担を予算制約に合理的に組み込むと、国債増発による赤字財政政策は無力となることを論証。</a:t>
            </a:r>
            <a:r>
              <a:rPr lang="ja-JP" altLang="ja-JP" sz="1800" b="1" dirty="0" smtClean="0"/>
              <a:t>財政政策の無力命題</a:t>
            </a:r>
            <a:r>
              <a:rPr lang="ja-JP" altLang="ja-JP" sz="1800" dirty="0" smtClean="0"/>
              <a:t>（</a:t>
            </a:r>
            <a:r>
              <a:rPr lang="en-US" altLang="ja-JP" sz="1800" dirty="0" smtClean="0"/>
              <a:t>omnipotence proposition of monetary policy</a:t>
            </a:r>
            <a:r>
              <a:rPr lang="ja-JP" altLang="ja-JP" sz="1800" dirty="0" smtClean="0"/>
              <a:t>）、</a:t>
            </a:r>
            <a:r>
              <a:rPr lang="ja-JP" altLang="ja-JP" sz="1800" b="1" dirty="0" smtClean="0"/>
              <a:t>新リカード学派</a:t>
            </a:r>
            <a:r>
              <a:rPr lang="ja-JP" altLang="ja-JP" sz="1800" dirty="0" smtClean="0"/>
              <a:t>（</a:t>
            </a:r>
            <a:r>
              <a:rPr lang="ja-JP" altLang="ja-JP" sz="1800" b="1" dirty="0" smtClean="0"/>
              <a:t>ネオ・リカーディアン</a:t>
            </a:r>
            <a:r>
              <a:rPr lang="ja-JP" altLang="ja-JP" sz="1800" dirty="0" smtClean="0"/>
              <a:t>：</a:t>
            </a:r>
            <a:r>
              <a:rPr lang="en-US" altLang="ja-JP" sz="1800" dirty="0" smtClean="0"/>
              <a:t>neo </a:t>
            </a:r>
            <a:r>
              <a:rPr lang="en-US" altLang="ja-JP" sz="1800" dirty="0" err="1" smtClean="0"/>
              <a:t>Ricardian</a:t>
            </a:r>
            <a:r>
              <a:rPr lang="ja-JP" altLang="ja-JP" sz="1800" dirty="0" smtClean="0"/>
              <a:t>）</a:t>
            </a:r>
            <a:endParaRPr lang="en-US" altLang="ja-JP" sz="1800" dirty="0" smtClean="0"/>
          </a:p>
          <a:p>
            <a:r>
              <a:rPr lang="ja-JP" altLang="ja-JP" sz="1800" dirty="0" smtClean="0"/>
              <a:t>　将来の子々孫々の世代まで考慮するモデルは</a:t>
            </a:r>
            <a:r>
              <a:rPr lang="ja-JP" altLang="ja-JP" sz="1800" b="1" dirty="0" smtClean="0"/>
              <a:t>重複世代モデル</a:t>
            </a:r>
            <a:r>
              <a:rPr lang="ja-JP" altLang="ja-JP" sz="1800" dirty="0" smtClean="0"/>
              <a:t>（</a:t>
            </a:r>
            <a:r>
              <a:rPr lang="en-US" altLang="ja-JP" sz="1800" dirty="0" smtClean="0"/>
              <a:t>overlapping generation model</a:t>
            </a:r>
            <a:r>
              <a:rPr lang="ja-JP" altLang="ja-JP" sz="1800" dirty="0" smtClean="0"/>
              <a:t>）、バローに従って単純化のために若年と老年の</a:t>
            </a:r>
            <a:r>
              <a:rPr lang="en-US" altLang="ja-JP" sz="1800" dirty="0" smtClean="0"/>
              <a:t>2</a:t>
            </a:r>
            <a:r>
              <a:rPr lang="ja-JP" altLang="ja-JP" sz="1800" dirty="0" smtClean="0"/>
              <a:t>世代モデル。</a:t>
            </a:r>
          </a:p>
          <a:p>
            <a:endParaRPr lang="ja-JP" altLang="ja-JP"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１０</a:t>
            </a:r>
            <a:r>
              <a:rPr lang="en-US" altLang="ja-JP" sz="2800" b="1" dirty="0" smtClean="0"/>
              <a:t>B</a:t>
            </a:r>
            <a:r>
              <a:rPr lang="ja-JP" altLang="ja-JP" sz="2800" b="1" dirty="0" err="1" smtClean="0"/>
              <a:t>．</a:t>
            </a:r>
            <a:r>
              <a:rPr lang="ja-JP" altLang="ja-JP" sz="2800" b="1" dirty="0" smtClean="0"/>
              <a:t>財政政策の無力命題</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　国債が発行されない場合の今世代と将来世代の所得を</a:t>
            </a:r>
            <a:r>
              <a:rPr lang="en-US" altLang="ja-JP" sz="1800" i="1" dirty="0" smtClean="0"/>
              <a:t>Y</a:t>
            </a:r>
            <a:r>
              <a:rPr lang="en-US" altLang="ja-JP" sz="1800" baseline="-25000" dirty="0" smtClean="0"/>
              <a:t>0</a:t>
            </a:r>
            <a:r>
              <a:rPr lang="ja-JP" altLang="ja-JP" sz="1800" dirty="0" err="1" smtClean="0"/>
              <a:t>、</a:t>
            </a:r>
            <a:r>
              <a:rPr lang="en-US" altLang="ja-JP" sz="1800" i="1" dirty="0" smtClean="0"/>
              <a:t>Y</a:t>
            </a:r>
            <a:r>
              <a:rPr lang="en-US" altLang="ja-JP" sz="1800" baseline="-25000" dirty="0" smtClean="0"/>
              <a:t>1</a:t>
            </a:r>
            <a:r>
              <a:rPr lang="ja-JP" altLang="ja-JP" sz="1800" dirty="0" smtClean="0"/>
              <a:t>とし、市場利子率を</a:t>
            </a:r>
            <a:r>
              <a:rPr lang="en-US" altLang="ja-JP" sz="1800" dirty="0" err="1" smtClean="0"/>
              <a:t>i</a:t>
            </a:r>
            <a:r>
              <a:rPr lang="ja-JP" altLang="ja-JP" sz="1800" dirty="0" err="1" smtClean="0"/>
              <a:t>、</a:t>
            </a:r>
            <a:r>
              <a:rPr lang="en-US" altLang="ja-JP" sz="1800" dirty="0" smtClean="0"/>
              <a:t>2</a:t>
            </a:r>
            <a:r>
              <a:rPr lang="ja-JP" altLang="ja-JP" sz="1800" dirty="0" smtClean="0"/>
              <a:t>世代所得の割引現在価値すなわち総資産は、</a:t>
            </a:r>
          </a:p>
          <a:p>
            <a:r>
              <a:rPr lang="en-US" altLang="ja-JP" sz="1800" i="1" dirty="0" smtClean="0"/>
              <a:t>W</a:t>
            </a:r>
            <a:r>
              <a:rPr lang="ja-JP" altLang="ja-JP" sz="1800" dirty="0" smtClean="0"/>
              <a:t>＝</a:t>
            </a:r>
            <a:r>
              <a:rPr lang="en-US" altLang="ja-JP" sz="1800" i="1" dirty="0" smtClean="0"/>
              <a:t>Y</a:t>
            </a:r>
            <a:r>
              <a:rPr lang="en-US" altLang="ja-JP" sz="1800" baseline="-25000" dirty="0" smtClean="0"/>
              <a:t>0</a:t>
            </a:r>
            <a:r>
              <a:rPr lang="ja-JP" altLang="ja-JP" sz="1800" dirty="0" smtClean="0"/>
              <a:t>＋</a:t>
            </a:r>
            <a:r>
              <a:rPr lang="en-US" altLang="ja-JP" sz="1800" i="1" dirty="0" smtClean="0"/>
              <a:t>Y</a:t>
            </a:r>
            <a:r>
              <a:rPr lang="en-US" altLang="ja-JP" sz="1800" baseline="-25000" dirty="0" smtClean="0"/>
              <a:t>1</a:t>
            </a:r>
            <a:r>
              <a:rPr lang="ja-JP" altLang="ja-JP" sz="1800" dirty="0" smtClean="0"/>
              <a:t>／</a:t>
            </a:r>
            <a:r>
              <a:rPr lang="en-US" altLang="ja-JP" sz="1800" dirty="0" smtClean="0"/>
              <a:t>(1</a:t>
            </a:r>
            <a:r>
              <a:rPr lang="ja-JP" altLang="ja-JP" sz="1800" dirty="0" smtClean="0"/>
              <a:t>＋</a:t>
            </a:r>
            <a:r>
              <a:rPr lang="en-US" altLang="ja-JP" sz="1800" i="1" dirty="0" err="1" smtClean="0"/>
              <a:t>i</a:t>
            </a:r>
            <a:r>
              <a:rPr lang="en-US" altLang="ja-JP" sz="1800" dirty="0" smtClean="0"/>
              <a:t>)</a:t>
            </a:r>
            <a:endParaRPr lang="ja-JP" altLang="ja-JP" sz="1800" dirty="0" smtClean="0"/>
          </a:p>
          <a:p>
            <a:r>
              <a:rPr lang="ja-JP" altLang="ja-JP" sz="1800" dirty="0" smtClean="0"/>
              <a:t>　一括税制下で個人の平均寿命が有限であっても、世代間の贈与・遺産相続が合理的に行われれば、国債発行による将来税負担の割引現在価値は合理的に計算できる。国債を</a:t>
            </a:r>
            <a:r>
              <a:rPr lang="en-US" altLang="ja-JP" sz="1800" dirty="0" smtClean="0"/>
              <a:t>B</a:t>
            </a:r>
            <a:r>
              <a:rPr lang="ja-JP" altLang="ja-JP" sz="1800" dirty="0" err="1" smtClean="0"/>
              <a:t>だけ</a:t>
            </a:r>
            <a:r>
              <a:rPr lang="ja-JP" altLang="ja-JP" sz="1800" dirty="0" smtClean="0"/>
              <a:t>発行、公共事業に支出する代わりに今世代への移転支出（ないし減税）に支出、可処分所得は</a:t>
            </a:r>
            <a:r>
              <a:rPr lang="en-US" altLang="ja-JP" sz="1800" i="1" dirty="0" smtClean="0"/>
              <a:t>Y</a:t>
            </a:r>
            <a:r>
              <a:rPr lang="en-US" altLang="ja-JP" sz="1800" baseline="-25000" dirty="0" smtClean="0"/>
              <a:t>0</a:t>
            </a:r>
            <a:r>
              <a:rPr lang="ja-JP" altLang="ja-JP" sz="1800" dirty="0" smtClean="0"/>
              <a:t>＋</a:t>
            </a:r>
            <a:r>
              <a:rPr lang="en-US" altLang="ja-JP" sz="1800" dirty="0" smtClean="0"/>
              <a:t>B</a:t>
            </a:r>
            <a:r>
              <a:rPr lang="ja-JP" altLang="ja-JP" sz="1800" dirty="0" smtClean="0"/>
              <a:t>と、</a:t>
            </a:r>
            <a:r>
              <a:rPr lang="en-US" altLang="ja-JP" sz="1800" dirty="0" smtClean="0"/>
              <a:t>B</a:t>
            </a:r>
            <a:r>
              <a:rPr lang="ja-JP" altLang="ja-JP" sz="1800" dirty="0" err="1" smtClean="0"/>
              <a:t>だけ</a:t>
            </a:r>
            <a:r>
              <a:rPr lang="ja-JP" altLang="ja-JP" sz="1800" dirty="0" smtClean="0"/>
              <a:t>増える。しかし将来来世代には国債金利を</a:t>
            </a:r>
            <a:r>
              <a:rPr lang="en-US" altLang="ja-JP" sz="1800" dirty="0" smtClean="0"/>
              <a:t>r</a:t>
            </a:r>
            <a:r>
              <a:rPr lang="ja-JP" altLang="ja-JP" sz="1800" dirty="0" smtClean="0"/>
              <a:t>として、元利合計</a:t>
            </a:r>
            <a:r>
              <a:rPr lang="en-US" altLang="ja-JP" sz="1800" dirty="0" smtClean="0"/>
              <a:t>(1</a:t>
            </a:r>
            <a:r>
              <a:rPr lang="ja-JP" altLang="ja-JP" sz="1800" dirty="0" smtClean="0"/>
              <a:t>＋</a:t>
            </a:r>
            <a:r>
              <a:rPr lang="en-US" altLang="ja-JP" sz="1800" i="1" dirty="0" smtClean="0"/>
              <a:t>r</a:t>
            </a:r>
            <a:r>
              <a:rPr lang="en-US" altLang="ja-JP" sz="1800" dirty="0" smtClean="0"/>
              <a:t>)B</a:t>
            </a:r>
            <a:r>
              <a:rPr lang="ja-JP" altLang="ja-JP" sz="1800" dirty="0" smtClean="0"/>
              <a:t>の租税負担が増えるから、将来世代の所得は</a:t>
            </a:r>
            <a:r>
              <a:rPr lang="en-US" altLang="ja-JP" sz="1800" i="1" dirty="0" smtClean="0"/>
              <a:t>Y</a:t>
            </a:r>
            <a:r>
              <a:rPr lang="en-US" altLang="ja-JP" sz="1800" baseline="-25000" dirty="0" smtClean="0"/>
              <a:t>1</a:t>
            </a:r>
            <a:r>
              <a:rPr lang="ja-JP" altLang="ja-JP" sz="1800" dirty="0" smtClean="0"/>
              <a:t>－</a:t>
            </a:r>
            <a:r>
              <a:rPr lang="en-US" altLang="ja-JP" sz="1800" dirty="0" smtClean="0"/>
              <a:t>(1</a:t>
            </a:r>
            <a:r>
              <a:rPr lang="ja-JP" altLang="ja-JP" sz="1800" dirty="0" smtClean="0"/>
              <a:t>＋</a:t>
            </a:r>
            <a:r>
              <a:rPr lang="en-US" altLang="ja-JP" sz="1800" i="1" dirty="0" smtClean="0"/>
              <a:t>r</a:t>
            </a:r>
            <a:r>
              <a:rPr lang="en-US" altLang="ja-JP" sz="1800" dirty="0" smtClean="0"/>
              <a:t>)B</a:t>
            </a:r>
            <a:r>
              <a:rPr lang="ja-JP" altLang="ja-JP" sz="1800" dirty="0" smtClean="0"/>
              <a:t>となる。よって</a:t>
            </a:r>
            <a:r>
              <a:rPr lang="en-US" altLang="ja-JP" sz="1800" dirty="0" smtClean="0"/>
              <a:t>2</a:t>
            </a:r>
            <a:r>
              <a:rPr lang="ja-JP" altLang="ja-JP" sz="1800" dirty="0" smtClean="0"/>
              <a:t>世代の所得の割引現在価値すなわち総資産は、</a:t>
            </a:r>
          </a:p>
          <a:p>
            <a:r>
              <a:rPr lang="ja-JP" altLang="ja-JP" sz="1800" dirty="0" smtClean="0"/>
              <a:t>　　</a:t>
            </a:r>
            <a:r>
              <a:rPr lang="en-US" altLang="ja-JP" sz="1800" i="1" dirty="0" smtClean="0"/>
              <a:t>W</a:t>
            </a:r>
            <a:r>
              <a:rPr lang="en-US" altLang="ja-JP" sz="1800" i="1" baseline="-25000" dirty="0" smtClean="0"/>
              <a:t>B</a:t>
            </a:r>
            <a:r>
              <a:rPr lang="ja-JP" altLang="ja-JP" sz="1800" dirty="0" smtClean="0"/>
              <a:t>＝</a:t>
            </a:r>
            <a:r>
              <a:rPr lang="en-US" altLang="ja-JP" sz="1800" i="1" dirty="0" smtClean="0"/>
              <a:t>Y</a:t>
            </a:r>
            <a:r>
              <a:rPr lang="en-US" altLang="ja-JP" sz="1800" baseline="-25000" dirty="0" smtClean="0"/>
              <a:t>0</a:t>
            </a:r>
            <a:r>
              <a:rPr lang="ja-JP" altLang="ja-JP" sz="1800" dirty="0" smtClean="0"/>
              <a:t>＋</a:t>
            </a:r>
            <a:r>
              <a:rPr lang="en-US" altLang="ja-JP" sz="1800" dirty="0" smtClean="0"/>
              <a:t>B</a:t>
            </a:r>
            <a:r>
              <a:rPr lang="ja-JP" altLang="ja-JP" sz="1800" dirty="0" smtClean="0"/>
              <a:t>＋</a:t>
            </a:r>
            <a:r>
              <a:rPr lang="en-US" altLang="ja-JP" sz="1800" dirty="0" smtClean="0"/>
              <a:t>(</a:t>
            </a:r>
            <a:r>
              <a:rPr lang="en-US" altLang="ja-JP" sz="1800" i="1" dirty="0" smtClean="0"/>
              <a:t>Y</a:t>
            </a:r>
            <a:r>
              <a:rPr lang="en-US" altLang="ja-JP" sz="1800" baseline="-25000" dirty="0" smtClean="0"/>
              <a:t>1</a:t>
            </a:r>
            <a:r>
              <a:rPr lang="ja-JP" altLang="ja-JP" sz="1800" dirty="0" smtClean="0"/>
              <a:t>－</a:t>
            </a:r>
            <a:r>
              <a:rPr lang="en-US" altLang="ja-JP" sz="1800" dirty="0" smtClean="0"/>
              <a:t>(1</a:t>
            </a:r>
            <a:r>
              <a:rPr lang="ja-JP" altLang="ja-JP" sz="1800" dirty="0" smtClean="0"/>
              <a:t>＋</a:t>
            </a:r>
            <a:r>
              <a:rPr lang="en-US" altLang="ja-JP" sz="1800" i="1" dirty="0" smtClean="0"/>
              <a:t>r</a:t>
            </a:r>
            <a:r>
              <a:rPr lang="en-US" altLang="ja-JP" sz="1800" dirty="0" smtClean="0"/>
              <a:t>)B)</a:t>
            </a:r>
            <a:r>
              <a:rPr lang="ja-JP" altLang="ja-JP" sz="1800" dirty="0" smtClean="0"/>
              <a:t>／</a:t>
            </a:r>
            <a:r>
              <a:rPr lang="en-US" altLang="ja-JP" sz="1800" dirty="0" smtClean="0"/>
              <a:t>(1</a:t>
            </a:r>
            <a:r>
              <a:rPr lang="ja-JP" altLang="ja-JP" sz="1800" dirty="0" smtClean="0"/>
              <a:t>＋</a:t>
            </a:r>
            <a:r>
              <a:rPr lang="en-US" altLang="ja-JP" sz="1800" i="1" dirty="0" err="1" smtClean="0"/>
              <a:t>i</a:t>
            </a:r>
            <a:r>
              <a:rPr lang="en-US" altLang="ja-JP" sz="1800" dirty="0" smtClean="0"/>
              <a:t>)</a:t>
            </a:r>
            <a:endParaRPr lang="ja-JP" altLang="ja-JP" sz="1800" dirty="0" smtClean="0"/>
          </a:p>
          <a:p>
            <a:r>
              <a:rPr lang="ja-JP" altLang="ja-JP" sz="1800" dirty="0" smtClean="0"/>
              <a:t>両者の差を取れば、</a:t>
            </a:r>
          </a:p>
          <a:p>
            <a:r>
              <a:rPr lang="ja-JP" altLang="ja-JP" sz="1800" dirty="0" smtClean="0"/>
              <a:t>　　</a:t>
            </a:r>
            <a:r>
              <a:rPr lang="en-US" altLang="ja-JP" sz="1800" i="1" dirty="0" smtClean="0"/>
              <a:t>W</a:t>
            </a:r>
            <a:r>
              <a:rPr lang="en-US" altLang="ja-JP" sz="1800" i="1" baseline="-25000" dirty="0" smtClean="0"/>
              <a:t>B</a:t>
            </a:r>
            <a:r>
              <a:rPr lang="ja-JP" altLang="ja-JP" sz="1800" dirty="0" smtClean="0"/>
              <a:t>－</a:t>
            </a:r>
            <a:r>
              <a:rPr lang="en-US" altLang="ja-JP" sz="1800" i="1" dirty="0" smtClean="0"/>
              <a:t>W</a:t>
            </a:r>
            <a:r>
              <a:rPr lang="ja-JP" altLang="ja-JP" sz="1800" dirty="0" smtClean="0"/>
              <a:t>＝</a:t>
            </a:r>
            <a:r>
              <a:rPr lang="en-US" altLang="ja-JP" sz="1800" dirty="0" smtClean="0"/>
              <a:t>B</a:t>
            </a:r>
            <a:r>
              <a:rPr lang="ja-JP" altLang="ja-JP" sz="1800" dirty="0" smtClean="0"/>
              <a:t>－</a:t>
            </a:r>
            <a:r>
              <a:rPr lang="en-US" altLang="ja-JP" sz="1800" dirty="0" smtClean="0"/>
              <a:t>(1</a:t>
            </a:r>
            <a:r>
              <a:rPr lang="ja-JP" altLang="ja-JP" sz="1800" dirty="0" smtClean="0"/>
              <a:t>＋</a:t>
            </a:r>
            <a:r>
              <a:rPr lang="en-US" altLang="ja-JP" sz="1800" i="1" dirty="0" smtClean="0"/>
              <a:t>r</a:t>
            </a:r>
            <a:r>
              <a:rPr lang="en-US" altLang="ja-JP" sz="1800" dirty="0" smtClean="0"/>
              <a:t>)B</a:t>
            </a:r>
            <a:r>
              <a:rPr lang="ja-JP" altLang="ja-JP" sz="1800" dirty="0" smtClean="0"/>
              <a:t>／</a:t>
            </a:r>
            <a:r>
              <a:rPr lang="en-US" altLang="ja-JP" sz="1800" dirty="0" smtClean="0"/>
              <a:t>(1</a:t>
            </a:r>
            <a:r>
              <a:rPr lang="ja-JP"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a:t>
            </a:r>
            <a:r>
              <a:rPr lang="en-US" altLang="ja-JP" sz="1800" dirty="0" err="1" smtClean="0"/>
              <a:t>i</a:t>
            </a:r>
            <a:r>
              <a:rPr lang="ja-JP" altLang="ja-JP" sz="1800" dirty="0" smtClean="0"/>
              <a:t>－</a:t>
            </a:r>
            <a:r>
              <a:rPr lang="en-US" altLang="ja-JP" sz="1800" dirty="0" smtClean="0"/>
              <a:t>r)B</a:t>
            </a:r>
            <a:r>
              <a:rPr lang="ja-JP" altLang="ja-JP" sz="1800" dirty="0" smtClean="0"/>
              <a:t>／</a:t>
            </a:r>
            <a:r>
              <a:rPr lang="en-US" altLang="ja-JP" sz="1800" dirty="0" smtClean="0"/>
              <a:t>(1</a:t>
            </a:r>
            <a:r>
              <a:rPr lang="ja-JP" altLang="ja-JP" sz="1800" dirty="0" smtClean="0"/>
              <a:t>＋</a:t>
            </a:r>
            <a:r>
              <a:rPr lang="en-US" altLang="ja-JP" sz="1800" i="1" dirty="0" err="1" smtClean="0"/>
              <a:t>i</a:t>
            </a:r>
            <a:r>
              <a:rPr lang="en-US" altLang="ja-JP" sz="1800" dirty="0" smtClean="0"/>
              <a:t>)</a:t>
            </a:r>
            <a:endParaRPr lang="ja-JP" altLang="ja-JP" sz="1800" dirty="0" smtClean="0"/>
          </a:p>
          <a:p>
            <a:r>
              <a:rPr lang="ja-JP" altLang="ja-JP" sz="1800" dirty="0" smtClean="0"/>
              <a:t>金融市場が完全競争で、利子率の調整が伸縮的に働けば、</a:t>
            </a:r>
            <a:r>
              <a:rPr lang="en-US" altLang="ja-JP" sz="1800" dirty="0" smtClean="0"/>
              <a:t>r</a:t>
            </a:r>
            <a:r>
              <a:rPr lang="ja-JP" altLang="ja-JP" sz="1800" dirty="0" smtClean="0"/>
              <a:t>＝</a:t>
            </a:r>
            <a:r>
              <a:rPr lang="en-US" altLang="ja-JP" sz="1800" dirty="0" err="1" smtClean="0"/>
              <a:t>i</a:t>
            </a:r>
            <a:r>
              <a:rPr lang="ja-JP" altLang="ja-JP" sz="1800" dirty="0" smtClean="0"/>
              <a:t>となるので、</a:t>
            </a:r>
            <a:r>
              <a:rPr lang="en-US" altLang="ja-JP" sz="1800" i="1" dirty="0" smtClean="0"/>
              <a:t>W</a:t>
            </a:r>
            <a:r>
              <a:rPr lang="en-US" altLang="ja-JP" sz="1800" i="1" baseline="-25000" dirty="0" smtClean="0"/>
              <a:t>B</a:t>
            </a:r>
            <a:r>
              <a:rPr lang="ja-JP" altLang="ja-JP" sz="1800" dirty="0" smtClean="0"/>
              <a:t>＝</a:t>
            </a:r>
            <a:r>
              <a:rPr lang="en-US" altLang="ja-JP" sz="1800" i="1" dirty="0" smtClean="0"/>
              <a:t>W</a:t>
            </a:r>
            <a:r>
              <a:rPr lang="ja-JP" altLang="ja-JP" sz="1800" dirty="0" smtClean="0"/>
              <a:t>が成立</a:t>
            </a:r>
          </a:p>
          <a:p>
            <a:r>
              <a:rPr lang="ja-JP" altLang="ja-JP" sz="1800" dirty="0" smtClean="0"/>
              <a:t>リカード等価定理が成り立ち、</a:t>
            </a:r>
            <a:r>
              <a:rPr lang="en-US" altLang="ja-JP" sz="1800" dirty="0" smtClean="0"/>
              <a:t>2</a:t>
            </a:r>
            <a:r>
              <a:rPr lang="ja-JP" altLang="ja-JP" sz="1800" dirty="0" smtClean="0"/>
              <a:t>世代にわたる総資産は等しくなる。国債発行は実質所得に対して無力。</a:t>
            </a:r>
            <a:r>
              <a:rPr lang="ja-JP" altLang="ja-JP" sz="1800" b="1" dirty="0" smtClean="0"/>
              <a:t>国債の中立性</a:t>
            </a:r>
            <a:r>
              <a:rPr lang="ja-JP" altLang="ja-JP" sz="1800" dirty="0" smtClean="0"/>
              <a:t>（</a:t>
            </a:r>
            <a:r>
              <a:rPr lang="en-US" altLang="ja-JP" sz="1800" dirty="0" smtClean="0"/>
              <a:t>neutrality of bond</a:t>
            </a:r>
            <a:r>
              <a:rPr lang="ja-JP" altLang="ja-JP" sz="1800" dirty="0" smtClean="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１０</a:t>
            </a:r>
            <a:r>
              <a:rPr lang="en-US" altLang="ja-JP" sz="2800" b="1" dirty="0" smtClean="0"/>
              <a:t>C</a:t>
            </a:r>
            <a:r>
              <a:rPr lang="ja-JP" altLang="ja-JP" sz="2800" b="1" dirty="0" err="1" smtClean="0"/>
              <a:t>．</a:t>
            </a:r>
            <a:r>
              <a:rPr lang="ja-JP" altLang="ja-JP" sz="2800" b="1" dirty="0" smtClean="0"/>
              <a:t>財政政策の無力命題</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もし金融市場が完全競争ではなく、</a:t>
            </a:r>
            <a:r>
              <a:rPr lang="en-US" altLang="ja-JP" sz="1800" dirty="0" smtClean="0"/>
              <a:t>r</a:t>
            </a:r>
            <a:r>
              <a:rPr lang="ja-JP" altLang="ja-JP" sz="1800" dirty="0" smtClean="0"/>
              <a:t>＜</a:t>
            </a:r>
            <a:r>
              <a:rPr lang="en-US" altLang="ja-JP" sz="1800" dirty="0" err="1" smtClean="0"/>
              <a:t>i</a:t>
            </a:r>
            <a:r>
              <a:rPr lang="ja-JP" altLang="ja-JP" sz="1800" dirty="0" err="1" smtClean="0"/>
              <a:t>、</a:t>
            </a:r>
            <a:r>
              <a:rPr lang="ja-JP" altLang="ja-JP" sz="1800" dirty="0" smtClean="0"/>
              <a:t>国債利子率より市場利子率の</a:t>
            </a:r>
            <a:r>
              <a:rPr lang="ja-JP" altLang="ja-JP" sz="1800" dirty="0" err="1" smtClean="0"/>
              <a:t>が</a:t>
            </a:r>
            <a:r>
              <a:rPr lang="ja-JP" altLang="ja-JP" sz="1800" dirty="0" smtClean="0"/>
              <a:t>高ければ、</a:t>
            </a:r>
            <a:r>
              <a:rPr lang="en-US" altLang="ja-JP" sz="1800" i="1" dirty="0" smtClean="0"/>
              <a:t>W</a:t>
            </a:r>
            <a:r>
              <a:rPr lang="ja-JP" altLang="ja-JP" sz="1800" dirty="0" smtClean="0"/>
              <a:t>＜</a:t>
            </a:r>
            <a:r>
              <a:rPr lang="en-US" altLang="ja-JP" sz="1800" i="1" dirty="0" smtClean="0"/>
              <a:t>W</a:t>
            </a:r>
            <a:r>
              <a:rPr lang="en-US" altLang="ja-JP" sz="1800" i="1" baseline="-25000" dirty="0" smtClean="0"/>
              <a:t>B</a:t>
            </a:r>
            <a:r>
              <a:rPr lang="ja-JP" altLang="ja-JP" sz="1800" dirty="0" err="1" smtClean="0"/>
              <a:t>、</a:t>
            </a:r>
            <a:r>
              <a:rPr lang="ja-JP" altLang="ja-JP" sz="1800" dirty="0" smtClean="0"/>
              <a:t>国債発行の場合の総資産は大きくなる、総消費は増える。一時的･短期的には金融市場が不完全競争であったり、利子率が伸縮的でなかったり、国債錯覚があったりして、</a:t>
            </a:r>
            <a:r>
              <a:rPr lang="ja-JP" altLang="ja-JP" sz="1800" b="1" dirty="0" smtClean="0"/>
              <a:t>非リカード的歪み</a:t>
            </a:r>
            <a:r>
              <a:rPr lang="ja-JP" altLang="ja-JP" sz="1800" dirty="0" smtClean="0"/>
              <a:t>（</a:t>
            </a:r>
            <a:r>
              <a:rPr lang="en-US" altLang="ja-JP" sz="1800" dirty="0" smtClean="0"/>
              <a:t>non-</a:t>
            </a:r>
            <a:r>
              <a:rPr lang="en-US" altLang="ja-JP" sz="1800" dirty="0" err="1" smtClean="0"/>
              <a:t>Ricardian</a:t>
            </a:r>
            <a:r>
              <a:rPr lang="en-US" altLang="ja-JP" sz="1800" dirty="0" smtClean="0"/>
              <a:t> distortions</a:t>
            </a:r>
            <a:r>
              <a:rPr lang="ja-JP" altLang="ja-JP" sz="1800" dirty="0" smtClean="0"/>
              <a:t>）ないし</a:t>
            </a:r>
            <a:r>
              <a:rPr lang="ja-JP" altLang="ja-JP" sz="1800" b="1" dirty="0" smtClean="0"/>
              <a:t>ケインジアン的な歪み</a:t>
            </a:r>
            <a:r>
              <a:rPr lang="ja-JP" altLang="ja-JP" sz="1800" dirty="0" smtClean="0"/>
              <a:t>（</a:t>
            </a:r>
            <a:r>
              <a:rPr lang="en-US" altLang="ja-JP" sz="1800" dirty="0" smtClean="0"/>
              <a:t>Keynesian distortions</a:t>
            </a:r>
            <a:r>
              <a:rPr lang="ja-JP" altLang="ja-JP" sz="1800" dirty="0" smtClean="0"/>
              <a:t>）がある場合、国債は非中立的、国債発行は有効性を持ちうる。</a:t>
            </a:r>
          </a:p>
          <a:p>
            <a:r>
              <a:rPr lang="ja-JP" altLang="ja-JP" sz="1800" dirty="0" smtClean="0"/>
              <a:t>長期的にこうした歪みが適正に是正されれば、国債は中立的となる。金融市場は一時的・短期的には利子率が硬直的で、</a:t>
            </a:r>
            <a:r>
              <a:rPr lang="en-US" altLang="ja-JP" sz="1800" dirty="0" smtClean="0"/>
              <a:t>r</a:t>
            </a:r>
            <a:r>
              <a:rPr lang="ja-JP" altLang="ja-JP" sz="1800" dirty="0" smtClean="0"/>
              <a:t>＜</a:t>
            </a:r>
            <a:r>
              <a:rPr lang="en-US" altLang="ja-JP" sz="1800" dirty="0" err="1" smtClean="0"/>
              <a:t>i</a:t>
            </a:r>
            <a:r>
              <a:rPr lang="ja-JP" altLang="ja-JP" sz="1800" dirty="0" smtClean="0"/>
              <a:t>となりうる、長期的・永続的には利子率が固定していることはなく、裁定が働いて競争的になり、</a:t>
            </a:r>
            <a:r>
              <a:rPr lang="en-US" altLang="ja-JP" sz="1800" dirty="0" smtClean="0"/>
              <a:t>r</a:t>
            </a:r>
            <a:r>
              <a:rPr lang="ja-JP" altLang="ja-JP" sz="1800" dirty="0" smtClean="0"/>
              <a:t>＝</a:t>
            </a:r>
            <a:r>
              <a:rPr lang="en-US" altLang="ja-JP" sz="1800" dirty="0" err="1" smtClean="0"/>
              <a:t>i</a:t>
            </a:r>
            <a:r>
              <a:rPr lang="ja-JP" altLang="ja-JP" sz="1800" dirty="0" err="1" smtClean="0"/>
              <a:t>。</a:t>
            </a:r>
            <a:r>
              <a:rPr lang="ja-JP" altLang="ja-JP" sz="1800" dirty="0" smtClean="0"/>
              <a:t>国債購入者の平均余命は国債の平均償還期間より短く、自分が生きている間の将来税負担の現在価値より国債の資産価値を高く評価することもあり得るが、世代間の贈与・遺産相続が合理的に行われれば、その論拠は否定。</a:t>
            </a:r>
            <a:endParaRPr lang="ja-JP" altLang="ja-JP"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332656"/>
            <a:ext cx="9144000" cy="6192688"/>
          </a:xfrm>
        </p:spPr>
        <p:txBody>
          <a:bodyPr>
            <a:normAutofit/>
          </a:bodyPr>
          <a:lstStyle/>
          <a:p>
            <a:pPr>
              <a:buNone/>
            </a:pPr>
            <a:r>
              <a:rPr lang="en-US" altLang="ja-JP" sz="1800" dirty="0" smtClean="0"/>
              <a:t>⇒ </a:t>
            </a:r>
            <a:r>
              <a:rPr lang="en-US" altLang="ja-JP" sz="1800" b="1" dirty="0" smtClean="0"/>
              <a:t>These new phenomena could not be explained by Keynesian theory</a:t>
            </a:r>
          </a:p>
          <a:p>
            <a:pPr>
              <a:buNone/>
            </a:pPr>
            <a:r>
              <a:rPr lang="en-US" altLang="ja-JP" sz="1800" dirty="0" smtClean="0"/>
              <a:t>In the labor market, there is a trade-off between inflation and unemployment (recession) in the short run.</a:t>
            </a:r>
          </a:p>
          <a:p>
            <a:pPr>
              <a:buNone/>
            </a:pPr>
            <a:r>
              <a:rPr lang="en-US" altLang="ja-JP" sz="1800" dirty="0" smtClean="0"/>
              <a:t>Unemployment increased and inflation advanced at the same time </a:t>
            </a:r>
            <a:r>
              <a:rPr lang="ja-JP" altLang="en-US" sz="1800" dirty="0" smtClean="0"/>
              <a:t>⇒</a:t>
            </a:r>
            <a:r>
              <a:rPr lang="en-US" altLang="ja-JP" sz="1800" b="1" dirty="0" smtClean="0"/>
              <a:t>stagflation</a:t>
            </a:r>
          </a:p>
          <a:p>
            <a:pPr>
              <a:buNone/>
            </a:pPr>
            <a:r>
              <a:rPr lang="en-US" altLang="ja-JP" sz="1800" dirty="0" smtClean="0"/>
              <a:t>The fact that inflation and unemployment are independent on average in the long run </a:t>
            </a:r>
          </a:p>
          <a:p>
            <a:pPr>
              <a:buNone/>
            </a:pPr>
            <a:r>
              <a:rPr lang="en-US" altLang="ja-JP" sz="1800" dirty="0" smtClean="0"/>
              <a:t>⇒Even typical Keynesians such as Hicks and Tobin called "</a:t>
            </a:r>
            <a:r>
              <a:rPr lang="en-US" altLang="ja-JP" sz="1800" b="1" dirty="0" smtClean="0"/>
              <a:t>Crisis in Keynesian Economics</a:t>
            </a:r>
            <a:r>
              <a:rPr lang="en-US" altLang="ja-JP" sz="1800" dirty="0" smtClean="0"/>
              <a:t>“</a:t>
            </a:r>
          </a:p>
          <a:p>
            <a:pPr>
              <a:buNone/>
            </a:pPr>
            <a:r>
              <a:rPr lang="en-US" altLang="ja-JP" sz="1800" b="1" dirty="0" smtClean="0"/>
              <a:t>New monetarists </a:t>
            </a:r>
            <a:r>
              <a:rPr lang="en-US" altLang="ja-JP" sz="1800" dirty="0" smtClean="0"/>
              <a:t>such as Friedman who inherit the neoclassical tradition, and </a:t>
            </a:r>
            <a:r>
              <a:rPr lang="en-US" altLang="ja-JP" sz="1800" b="1" dirty="0" smtClean="0"/>
              <a:t>new classicalists </a:t>
            </a:r>
            <a:r>
              <a:rPr lang="en-US" altLang="ja-JP" sz="1800" dirty="0" smtClean="0"/>
              <a:t>such as Lucas, </a:t>
            </a:r>
            <a:r>
              <a:rPr lang="en-US" altLang="ja-JP" sz="1800" dirty="0" err="1" smtClean="0"/>
              <a:t>Sargent</a:t>
            </a:r>
            <a:r>
              <a:rPr lang="en-US" altLang="ja-JP" sz="1800" dirty="0" smtClean="0"/>
              <a:t>, Wallace, etc proposed new economic theories (comparative statics and dynamics)which are able to explain new phenomena</a:t>
            </a:r>
            <a:r>
              <a:rPr lang="en-US" altLang="ja-JP" sz="1800" dirty="0" smtClean="0"/>
              <a:t>.</a:t>
            </a:r>
          </a:p>
          <a:p>
            <a:r>
              <a:rPr lang="ja-JP" altLang="ja-JP" sz="1800" dirty="0" smtClean="0"/>
              <a:t>⇒</a:t>
            </a:r>
            <a:r>
              <a:rPr lang="ja-JP" altLang="ja-JP" sz="1800" b="1" dirty="0" smtClean="0"/>
              <a:t>ケインズ理論では説明がつかない事態</a:t>
            </a:r>
          </a:p>
          <a:p>
            <a:r>
              <a:rPr lang="ja-JP" altLang="ja-JP" sz="1800" dirty="0" smtClean="0"/>
              <a:t>労働市場では短期的にはインフレーションと失業（不況）はトレードオフの関係</a:t>
            </a:r>
          </a:p>
          <a:p>
            <a:r>
              <a:rPr lang="ja-JP" altLang="ja-JP" sz="1800" dirty="0" smtClean="0"/>
              <a:t>失業が増えてなおかつインフレが進むという</a:t>
            </a:r>
            <a:r>
              <a:rPr lang="ja-JP" altLang="ja-JP" sz="1800" b="1" dirty="0" smtClean="0"/>
              <a:t>スタグフレーション</a:t>
            </a:r>
          </a:p>
          <a:p>
            <a:r>
              <a:rPr lang="ja-JP" altLang="ja-JP" sz="1800" dirty="0" smtClean="0"/>
              <a:t>長期平均的に見るとインフレと失業は独立の関係にあるという事実</a:t>
            </a:r>
          </a:p>
          <a:p>
            <a:r>
              <a:rPr lang="ja-JP" altLang="ja-JP" sz="1800" dirty="0" smtClean="0"/>
              <a:t>⇒ヒックスやトービンなど</a:t>
            </a:r>
            <a:r>
              <a:rPr lang="ja-JP" altLang="en-US" sz="1800" dirty="0" smtClean="0"/>
              <a:t>代表的</a:t>
            </a:r>
            <a:r>
              <a:rPr lang="ja-JP" altLang="ja-JP" sz="1800" dirty="0" smtClean="0"/>
              <a:t>ケインジアンの中からも「</a:t>
            </a:r>
            <a:r>
              <a:rPr lang="ja-JP" altLang="ja-JP" sz="1800" b="1" dirty="0" smtClean="0"/>
              <a:t>ケインズ経済学の危機</a:t>
            </a:r>
            <a:r>
              <a:rPr lang="ja-JP" altLang="ja-JP" sz="1800" dirty="0" smtClean="0"/>
              <a:t>」</a:t>
            </a:r>
          </a:p>
          <a:p>
            <a:r>
              <a:rPr lang="ja-JP" altLang="ja-JP" sz="1800" dirty="0" smtClean="0"/>
              <a:t>新古典派の伝統を継承するフリードマンなどの</a:t>
            </a:r>
            <a:r>
              <a:rPr lang="ja-JP" altLang="en-US" sz="1800" b="1" dirty="0" smtClean="0"/>
              <a:t>新</a:t>
            </a:r>
            <a:r>
              <a:rPr lang="ja-JP" altLang="ja-JP" sz="1800" b="1" dirty="0" smtClean="0"/>
              <a:t>マネタリスト</a:t>
            </a:r>
            <a:r>
              <a:rPr lang="ja-JP" altLang="ja-JP" sz="1800" dirty="0" smtClean="0"/>
              <a:t>やルーカス、サージェント、ウォーレスなど</a:t>
            </a:r>
            <a:r>
              <a:rPr lang="ja-JP" altLang="ja-JP" sz="1800" b="1" dirty="0" smtClean="0"/>
              <a:t>新しい古典派</a:t>
            </a:r>
            <a:r>
              <a:rPr lang="ja-JP" altLang="ja-JP" sz="1800" dirty="0" smtClean="0"/>
              <a:t>は、新しい現象を説明できる経済理論、比較静学や動学</a:t>
            </a:r>
            <a:endParaRPr lang="en-US" altLang="ja-JP" sz="1800" dirty="0" smtClean="0"/>
          </a:p>
          <a:p>
            <a:pPr>
              <a:buNone/>
            </a:pPr>
            <a:endParaRPr lang="ja-JP" altLang="ja-JP"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１１</a:t>
            </a:r>
            <a:r>
              <a:rPr lang="ja-JP" altLang="ja-JP" sz="2800" b="1" dirty="0" smtClean="0"/>
              <a:t>．金融政策の方式：裁量方式かルール方式か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normAutofit lnSpcReduction="10000"/>
          </a:bodyPr>
          <a:lstStyle/>
          <a:p>
            <a:r>
              <a:rPr lang="ja-JP" altLang="ja-JP" sz="1800" dirty="0" smtClean="0"/>
              <a:t>　政策運営方式に関するケインジアンとマネタリストの対立…「</a:t>
            </a:r>
            <a:r>
              <a:rPr lang="ja-JP" altLang="ja-JP" sz="1800" b="1" dirty="0" smtClean="0"/>
              <a:t>裁量かルールか</a:t>
            </a:r>
            <a:r>
              <a:rPr lang="ja-JP" altLang="ja-JP" sz="1800" dirty="0" smtClean="0"/>
              <a:t>（</a:t>
            </a:r>
            <a:r>
              <a:rPr lang="en-US" altLang="ja-JP" sz="1800" dirty="0" smtClean="0"/>
              <a:t>discretion or rule</a:t>
            </a:r>
            <a:r>
              <a:rPr lang="ja-JP" altLang="ja-JP" sz="1800" dirty="0" smtClean="0"/>
              <a:t>）」。サージェントとウォーレス⇒実はケインジアンであれマネタリストであれ、利子率やマネーサプライなどの政策手段が何らかのフィードバック・ルールに従ってコントロール。</a:t>
            </a:r>
          </a:p>
          <a:p>
            <a:r>
              <a:rPr lang="ja-JP" altLang="ja-JP" sz="1800" dirty="0" smtClean="0"/>
              <a:t>　ケインジアン⇒物価安定や経済安定という政策目標を達成するために、物価上昇率π＝Δ</a:t>
            </a:r>
            <a:r>
              <a:rPr lang="en-US" altLang="ja-JP" sz="1800" dirty="0" smtClean="0"/>
              <a:t>P/P</a:t>
            </a:r>
            <a:r>
              <a:rPr lang="ja-JP" altLang="ja-JP" sz="1800" dirty="0" smtClean="0"/>
              <a:t>が上がれば利子率</a:t>
            </a:r>
            <a:r>
              <a:rPr lang="en-US" altLang="ja-JP" sz="1800" dirty="0" err="1" smtClean="0"/>
              <a:t>i</a:t>
            </a:r>
            <a:r>
              <a:rPr lang="ja-JP" altLang="ja-JP" sz="1800" dirty="0" smtClean="0"/>
              <a:t>を引き上げ、実質経済成長率</a:t>
            </a:r>
            <a:r>
              <a:rPr lang="en-US" altLang="ja-JP" sz="1800" dirty="0" smtClean="0"/>
              <a:t>g</a:t>
            </a:r>
            <a:r>
              <a:rPr lang="ja-JP" altLang="ja-JP" sz="1800" dirty="0" smtClean="0"/>
              <a:t>＝Δ</a:t>
            </a:r>
            <a:r>
              <a:rPr lang="en-US" altLang="ja-JP" sz="1800" dirty="0" smtClean="0"/>
              <a:t>Y/Y</a:t>
            </a:r>
            <a:r>
              <a:rPr lang="ja-JP" altLang="ja-JP" sz="1800" dirty="0" smtClean="0"/>
              <a:t>が下がれば利子率</a:t>
            </a:r>
            <a:r>
              <a:rPr lang="en-US" altLang="ja-JP" sz="1800" dirty="0" err="1" smtClean="0"/>
              <a:t>i</a:t>
            </a:r>
            <a:r>
              <a:rPr lang="ja-JP" altLang="ja-JP" sz="1800" dirty="0" smtClean="0"/>
              <a:t>を引き下げるというように反応して、金融政策を実施。</a:t>
            </a:r>
          </a:p>
          <a:p>
            <a:r>
              <a:rPr lang="ja-JP" altLang="ja-JP" sz="1800" dirty="0" smtClean="0"/>
              <a:t>　政策を実施するまでの金融当局の反応は、フリードマンが指摘した</a:t>
            </a:r>
            <a:r>
              <a:rPr lang="ja-JP" altLang="ja-JP" sz="1800" b="1" dirty="0" smtClean="0"/>
              <a:t>認知ラグ</a:t>
            </a:r>
            <a:r>
              <a:rPr lang="ja-JP" altLang="ja-JP" sz="1800" dirty="0" smtClean="0"/>
              <a:t>（</a:t>
            </a:r>
            <a:r>
              <a:rPr lang="en-US" altLang="ja-JP" sz="1800" dirty="0" smtClean="0"/>
              <a:t>recognition lag</a:t>
            </a:r>
            <a:r>
              <a:rPr lang="ja-JP" altLang="ja-JP" sz="1800" dirty="0" smtClean="0"/>
              <a:t>）と</a:t>
            </a:r>
            <a:r>
              <a:rPr lang="ja-JP" altLang="ja-JP" sz="1800" b="1" dirty="0" smtClean="0"/>
              <a:t>実施ラグ</a:t>
            </a:r>
            <a:r>
              <a:rPr lang="ja-JP" altLang="ja-JP" sz="1800" dirty="0" smtClean="0"/>
              <a:t>（</a:t>
            </a:r>
            <a:r>
              <a:rPr lang="en-US" altLang="ja-JP" sz="1800" dirty="0" smtClean="0"/>
              <a:t>implementation lag</a:t>
            </a:r>
            <a:r>
              <a:rPr lang="ja-JP" altLang="ja-JP" sz="1800" dirty="0" smtClean="0"/>
              <a:t>）で合わせて</a:t>
            </a:r>
            <a:r>
              <a:rPr lang="en-US" altLang="ja-JP" sz="1800" dirty="0" smtClean="0"/>
              <a:t>1</a:t>
            </a:r>
            <a:r>
              <a:rPr lang="ja-JP" altLang="ja-JP" sz="1800" dirty="0" smtClean="0"/>
              <a:t>期のタイム・ラグ、φを攪乱項として</a:t>
            </a:r>
          </a:p>
          <a:p>
            <a:r>
              <a:rPr lang="ja-JP" altLang="ja-JP" sz="1800" dirty="0" smtClean="0"/>
              <a:t>　　</a:t>
            </a:r>
            <a:r>
              <a:rPr lang="en-US" altLang="ja-JP" sz="1800" dirty="0" smtClean="0"/>
              <a:t>i</a:t>
            </a:r>
            <a:r>
              <a:rPr lang="en-US" altLang="ja-JP" sz="1800" baseline="-25000" dirty="0" smtClean="0"/>
              <a:t>t</a:t>
            </a:r>
            <a:r>
              <a:rPr lang="ja-JP" altLang="ja-JP" sz="1800" dirty="0" smtClean="0"/>
              <a:t>＝</a:t>
            </a:r>
            <a:r>
              <a:rPr lang="en-US" altLang="ja-JP" sz="1800" dirty="0" smtClean="0"/>
              <a:t>a</a:t>
            </a:r>
            <a:r>
              <a:rPr lang="ja-JP" altLang="ja-JP" sz="1800" dirty="0" smtClean="0"/>
              <a:t>π</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err="1" smtClean="0"/>
              <a:t>bg</a:t>
            </a:r>
            <a:r>
              <a:rPr lang="en-US" altLang="ja-JP" sz="1800" baseline="-25000" dirty="0" err="1" smtClean="0"/>
              <a:t>t</a:t>
            </a:r>
            <a:r>
              <a:rPr lang="ja-JP" altLang="ja-JP" sz="1800" baseline="-25000" dirty="0" smtClean="0"/>
              <a:t>－</a:t>
            </a:r>
            <a:r>
              <a:rPr lang="en-US" altLang="ja-JP" sz="1800" baseline="-25000" dirty="0" smtClean="0"/>
              <a:t>1</a:t>
            </a:r>
            <a:r>
              <a:rPr lang="ja-JP" altLang="ja-JP" sz="1800" dirty="0" smtClean="0"/>
              <a:t>＋φ</a:t>
            </a:r>
            <a:r>
              <a:rPr lang="en-US" altLang="ja-JP" sz="1800" baseline="-25000" dirty="0" smtClean="0"/>
              <a:t>t</a:t>
            </a:r>
            <a:r>
              <a:rPr lang="ja-JP" altLang="ja-JP" sz="1800" dirty="0" smtClean="0"/>
              <a:t>　　　</a:t>
            </a:r>
            <a:r>
              <a:rPr lang="en-US" altLang="ja-JP" sz="1800" dirty="0" smtClean="0"/>
              <a:t>a</a:t>
            </a:r>
            <a:r>
              <a:rPr lang="ja-JP" altLang="ja-JP" sz="1800" dirty="0" smtClean="0"/>
              <a:t>＞</a:t>
            </a:r>
            <a:r>
              <a:rPr lang="en-US" altLang="ja-JP" sz="1800" dirty="0" smtClean="0"/>
              <a:t>0</a:t>
            </a:r>
            <a:r>
              <a:rPr lang="ja-JP" altLang="ja-JP" sz="1800" dirty="0" smtClean="0"/>
              <a:t>　</a:t>
            </a:r>
            <a:r>
              <a:rPr lang="en-US" altLang="ja-JP" sz="1800" dirty="0" smtClean="0"/>
              <a:t>b</a:t>
            </a:r>
            <a:r>
              <a:rPr lang="ja-JP" altLang="ja-JP" sz="1800" dirty="0" smtClean="0"/>
              <a:t>＞</a:t>
            </a:r>
            <a:r>
              <a:rPr lang="en-US" altLang="ja-JP" sz="1800" dirty="0" smtClean="0"/>
              <a:t>0</a:t>
            </a:r>
            <a:endParaRPr lang="ja-JP" altLang="ja-JP" sz="1800" dirty="0" smtClean="0"/>
          </a:p>
          <a:p>
            <a:r>
              <a:rPr lang="ja-JP" altLang="ja-JP" sz="1800" dirty="0" smtClean="0"/>
              <a:t>一般的には、</a:t>
            </a:r>
            <a:r>
              <a:rPr lang="en-US" altLang="ja-JP" sz="1800" dirty="0" smtClean="0"/>
              <a:t>X</a:t>
            </a:r>
            <a:r>
              <a:rPr lang="ja-JP" altLang="ja-JP" sz="1800" dirty="0" smtClean="0"/>
              <a:t>を政策手段変数の</a:t>
            </a:r>
            <a:r>
              <a:rPr lang="en-US" altLang="ja-JP" sz="1800" dirty="0" smtClean="0"/>
              <a:t>n</a:t>
            </a:r>
            <a:r>
              <a:rPr lang="ja-JP" altLang="ja-JP" sz="1800" dirty="0" smtClean="0"/>
              <a:t>次ベクトル、</a:t>
            </a:r>
            <a:r>
              <a:rPr lang="en-US" altLang="ja-JP" sz="1800" dirty="0" smtClean="0"/>
              <a:t>Z</a:t>
            </a:r>
            <a:r>
              <a:rPr lang="ja-JP" altLang="ja-JP" sz="1800" dirty="0" smtClean="0"/>
              <a:t>を政策目標変数の</a:t>
            </a:r>
            <a:r>
              <a:rPr lang="en-US" altLang="ja-JP" sz="1800" dirty="0" smtClean="0"/>
              <a:t>h</a:t>
            </a:r>
            <a:r>
              <a:rPr lang="ja-JP" altLang="ja-JP" sz="1800" dirty="0" smtClean="0"/>
              <a:t>次ベクトル、</a:t>
            </a:r>
            <a:r>
              <a:rPr lang="en-US" altLang="ja-JP" sz="1800" dirty="0" smtClean="0"/>
              <a:t>A</a:t>
            </a:r>
            <a:r>
              <a:rPr lang="ja-JP" altLang="ja-JP" sz="1800" dirty="0" smtClean="0"/>
              <a:t>を</a:t>
            </a:r>
            <a:r>
              <a:rPr lang="en-US" altLang="ja-JP" sz="1800" dirty="0" smtClean="0"/>
              <a:t>n</a:t>
            </a:r>
            <a:r>
              <a:rPr lang="ja-JP" altLang="ja-JP" sz="1800" dirty="0" smtClean="0"/>
              <a:t>×</a:t>
            </a:r>
            <a:r>
              <a:rPr lang="en-US" altLang="ja-JP" sz="1800" dirty="0" smtClean="0"/>
              <a:t>h</a:t>
            </a:r>
            <a:r>
              <a:rPr lang="ja-JP" altLang="ja-JP" sz="1800" dirty="0" smtClean="0"/>
              <a:t>次の係数行列、</a:t>
            </a:r>
            <a:r>
              <a:rPr lang="en-US" altLang="ja-JP" sz="1800" dirty="0" smtClean="0"/>
              <a:t>U</a:t>
            </a:r>
            <a:r>
              <a:rPr lang="ja-JP" altLang="ja-JP" sz="1800" dirty="0" smtClean="0"/>
              <a:t>を攪乱項の</a:t>
            </a:r>
            <a:r>
              <a:rPr lang="en-US" altLang="ja-JP" sz="1800" dirty="0" smtClean="0"/>
              <a:t>n</a:t>
            </a:r>
            <a:r>
              <a:rPr lang="ja-JP" altLang="ja-JP" sz="1800" dirty="0" smtClean="0"/>
              <a:t>次ベクトルとし、当局の反応ラグを</a:t>
            </a:r>
            <a:r>
              <a:rPr lang="en-US" altLang="ja-JP" sz="1800" dirty="0" smtClean="0"/>
              <a:t>1</a:t>
            </a:r>
            <a:r>
              <a:rPr lang="ja-JP" altLang="ja-JP" sz="1800" dirty="0" smtClean="0"/>
              <a:t>期とすると、</a:t>
            </a:r>
          </a:p>
          <a:p>
            <a:r>
              <a:rPr lang="ja-JP" altLang="ja-JP" sz="1800" dirty="0" smtClean="0"/>
              <a:t>　　</a:t>
            </a:r>
            <a:r>
              <a:rPr lang="en-US" altLang="ja-JP" sz="1800" dirty="0" err="1" smtClean="0"/>
              <a:t>X</a:t>
            </a:r>
            <a:r>
              <a:rPr lang="en-US" altLang="ja-JP" sz="1800" baseline="-25000" dirty="0" err="1" smtClean="0"/>
              <a:t>t</a:t>
            </a:r>
            <a:r>
              <a:rPr lang="ja-JP" altLang="ja-JP" sz="1800" dirty="0" smtClean="0"/>
              <a:t>＝</a:t>
            </a:r>
            <a:r>
              <a:rPr lang="en-US" altLang="ja-JP" sz="1800" dirty="0" smtClean="0"/>
              <a:t>AZ</a:t>
            </a:r>
            <a:r>
              <a:rPr lang="en-US" altLang="ja-JP" sz="1800" baseline="-25000" dirty="0" smtClean="0"/>
              <a:t> t</a:t>
            </a:r>
            <a:r>
              <a:rPr lang="ja-JP" altLang="ja-JP" sz="1800" baseline="-25000" dirty="0" smtClean="0"/>
              <a:t>－</a:t>
            </a:r>
            <a:r>
              <a:rPr lang="en-US" altLang="ja-JP" sz="1800" baseline="-25000" dirty="0" smtClean="0"/>
              <a:t>1</a:t>
            </a:r>
            <a:r>
              <a:rPr lang="ja-JP" altLang="ja-JP" sz="1800" dirty="0" smtClean="0"/>
              <a:t>＋</a:t>
            </a:r>
            <a:r>
              <a:rPr lang="en-US" altLang="ja-JP" sz="1800" dirty="0" err="1" smtClean="0"/>
              <a:t>U</a:t>
            </a:r>
            <a:r>
              <a:rPr lang="en-US" altLang="ja-JP" sz="1800" baseline="-25000" dirty="0" err="1" smtClean="0"/>
              <a:t>t</a:t>
            </a:r>
            <a:endParaRPr lang="ja-JP" altLang="ja-JP" sz="1800" dirty="0" smtClean="0"/>
          </a:p>
          <a:p>
            <a:r>
              <a:rPr lang="ja-JP" altLang="ja-JP" sz="1800" dirty="0" smtClean="0"/>
              <a:t>政策当局のこうした関数＝</a:t>
            </a:r>
            <a:r>
              <a:rPr lang="ja-JP" altLang="ja-JP" sz="1800" b="1" dirty="0" smtClean="0"/>
              <a:t>ロイバー</a:t>
            </a:r>
            <a:r>
              <a:rPr lang="ja-JP" altLang="ja-JP" sz="1800" dirty="0" smtClean="0"/>
              <a:t>（</a:t>
            </a:r>
            <a:r>
              <a:rPr lang="en-US" altLang="ja-JP" sz="1800" dirty="0" smtClean="0"/>
              <a:t>G. L. </a:t>
            </a:r>
            <a:r>
              <a:rPr lang="en-US" altLang="ja-JP" sz="1800" dirty="0" err="1" smtClean="0"/>
              <a:t>Reuber</a:t>
            </a:r>
            <a:r>
              <a:rPr lang="ja-JP" altLang="ja-JP" sz="1800" dirty="0" smtClean="0"/>
              <a:t>）は</a:t>
            </a:r>
            <a:r>
              <a:rPr lang="ja-JP" altLang="ja-JP" sz="1800" b="1" dirty="0" smtClean="0"/>
              <a:t>政策反応関数</a:t>
            </a:r>
            <a:r>
              <a:rPr lang="ja-JP" altLang="ja-JP" sz="1800" dirty="0" smtClean="0"/>
              <a:t>（</a:t>
            </a:r>
            <a:r>
              <a:rPr lang="en-US" altLang="ja-JP" sz="1800" dirty="0" smtClean="0"/>
              <a:t>policy reaction function</a:t>
            </a:r>
            <a:r>
              <a:rPr lang="ja-JP" altLang="ja-JP" sz="1800" dirty="0" smtClean="0"/>
              <a:t>）</a:t>
            </a:r>
          </a:p>
          <a:p>
            <a:r>
              <a:rPr lang="ja-JP" altLang="ja-JP" sz="1800" b="1" dirty="0" smtClean="0"/>
              <a:t>テイラー</a:t>
            </a:r>
            <a:r>
              <a:rPr lang="ja-JP" altLang="ja-JP" sz="1800" dirty="0" smtClean="0"/>
              <a:t>（</a:t>
            </a:r>
            <a:r>
              <a:rPr lang="en-US" altLang="ja-JP" sz="1800" dirty="0" smtClean="0"/>
              <a:t>J. B. Taylor</a:t>
            </a:r>
            <a:r>
              <a:rPr lang="ja-JP" altLang="ja-JP" sz="1800" dirty="0" smtClean="0"/>
              <a:t>）がやや変形した利子率反応関数を計測</a:t>
            </a:r>
            <a:r>
              <a:rPr lang="ja-JP" altLang="ja-JP" sz="1800" b="1" dirty="0" smtClean="0"/>
              <a:t>テイラー・ルール</a:t>
            </a:r>
            <a:r>
              <a:rPr lang="ja-JP" altLang="ja-JP" sz="1800" dirty="0" smtClean="0"/>
              <a:t>（</a:t>
            </a:r>
            <a:r>
              <a:rPr lang="en-US" altLang="ja-JP" sz="1800" dirty="0" smtClean="0"/>
              <a:t>Taylor rule</a:t>
            </a:r>
            <a:r>
              <a:rPr lang="ja-JP" altLang="ja-JP" sz="1800" dirty="0" smtClean="0"/>
              <a:t>）</a:t>
            </a:r>
            <a:r>
              <a:rPr lang="ja-JP" altLang="en-US" sz="1800" dirty="0" smtClean="0"/>
              <a:t>、</a:t>
            </a:r>
            <a:r>
              <a:rPr lang="ja-JP" altLang="ja-JP" sz="1800" dirty="0" smtClean="0"/>
              <a:t>こうした一般型の一特殊型</a:t>
            </a:r>
            <a:endParaRPr lang="en-US" altLang="ja-JP" sz="1800" dirty="0" smtClean="0"/>
          </a:p>
          <a:p>
            <a:r>
              <a:rPr lang="ja-JP" altLang="ja-JP" sz="1800" dirty="0" smtClean="0"/>
              <a:t>　ロイバー以降、先進諸国でこうしたケインジアンの反応関数が計測された結果、その説明力は非常に高く、政策運営がかなりの程度フィードバック・ルールに準拠して実施</a:t>
            </a:r>
          </a:p>
          <a:p>
            <a:endParaRPr lang="ja-JP" altLang="ja-JP" sz="18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１１</a:t>
            </a:r>
            <a:r>
              <a:rPr lang="en-US" altLang="ja-JP" sz="2800" b="1" dirty="0" smtClean="0"/>
              <a:t>B</a:t>
            </a:r>
            <a:r>
              <a:rPr lang="ja-JP" altLang="ja-JP" sz="2800" b="1" dirty="0" err="1" smtClean="0"/>
              <a:t>．</a:t>
            </a:r>
            <a:r>
              <a:rPr lang="ja-JP" altLang="ja-JP" sz="2800" b="1" dirty="0" smtClean="0"/>
              <a:t>金融政策の方式：裁量方式かルール方式か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normAutofit lnSpcReduction="10000"/>
          </a:bodyPr>
          <a:lstStyle/>
          <a:p>
            <a:r>
              <a:rPr lang="ja-JP" altLang="ja-JP" sz="1800" dirty="0" smtClean="0"/>
              <a:t>反応関数で説明がつく部分は実はフィードバック・ルール、「裁量的」自由度を欠く。真の裁量性は、攪乱項で表される部分</a:t>
            </a:r>
            <a:r>
              <a:rPr lang="ja-JP" altLang="en-US" sz="1800" dirty="0" smtClean="0"/>
              <a:t>、</a:t>
            </a:r>
            <a:r>
              <a:rPr lang="ja-JP" altLang="ja-JP" sz="1800" dirty="0" smtClean="0"/>
              <a:t>通常の攪乱項に政策当局による裁量性＝人為的攪乱が追加。ルールに従わない政策当局の「経験による勘」。「物価や国民所得の動向を睨みながら」というケインジアンの政策運営方式が「裁量」と誤解、実は反応関数で説明がつく限りそれはフィードバック・ルール。</a:t>
            </a:r>
            <a:endParaRPr lang="en-US" altLang="ja-JP" sz="1800" dirty="0" smtClean="0"/>
          </a:p>
          <a:p>
            <a:r>
              <a:rPr lang="ja-JP" altLang="ja-JP" sz="1800" dirty="0" smtClean="0"/>
              <a:t>バローが論証・実証⇒予想されざる政策のみが経済に影響を及ぼす、予想された政策は公衆が織り込み済みで行動するので影響を持たない。</a:t>
            </a:r>
          </a:p>
          <a:p>
            <a:r>
              <a:rPr lang="ja-JP" altLang="ja-JP" sz="1800" dirty="0" smtClean="0"/>
              <a:t>裁量方式による人為的な攪乱⇒一時的には効果を持つものの、認知ラグ、実施ラグ、効果波及ラグなどを見誤ると、長期的には逆のマイナス効果をもたらす、かえって不安定化をもたらし危険。</a:t>
            </a:r>
          </a:p>
          <a:p>
            <a:r>
              <a:rPr lang="ja-JP" altLang="ja-JP" sz="1800" dirty="0" smtClean="0"/>
              <a:t>　このように望ましい効果を持つと予想された政策が、実際には望ましくない効果をもたらす問題は、</a:t>
            </a:r>
            <a:r>
              <a:rPr lang="ja-JP" altLang="ja-JP" sz="1800" b="1" dirty="0" smtClean="0"/>
              <a:t>動学的不整合性</a:t>
            </a:r>
            <a:r>
              <a:rPr lang="ja-JP" altLang="ja-JP" sz="1800" dirty="0" smtClean="0"/>
              <a:t>（</a:t>
            </a:r>
            <a:r>
              <a:rPr lang="en-US" altLang="ja-JP" sz="1800" dirty="0" smtClean="0"/>
              <a:t>dynamic inconsistency</a:t>
            </a:r>
            <a:r>
              <a:rPr lang="ja-JP" altLang="ja-JP" sz="1800" dirty="0" smtClean="0"/>
              <a:t>）</a:t>
            </a:r>
          </a:p>
          <a:p>
            <a:r>
              <a:rPr lang="ja-JP" altLang="ja-JP" sz="1800" dirty="0" smtClean="0"/>
              <a:t>金利･利子率は金融市場の価格変数、需給調節機能を担う重要な変数、これを裁量的金利政策によって人為的にコントロールすること自体が、市場経済の原則に悖る。</a:t>
            </a:r>
          </a:p>
          <a:p>
            <a:r>
              <a:rPr lang="ja-JP" altLang="ja-JP" sz="1800" dirty="0" smtClean="0"/>
              <a:t>旧来の考え方は論拠が薄弱</a:t>
            </a:r>
            <a:endParaRPr lang="en-US" altLang="ja-JP" sz="1800" dirty="0" smtClean="0"/>
          </a:p>
          <a:p>
            <a:r>
              <a:rPr lang="ja-JP" altLang="ja-JP" sz="1800" dirty="0" smtClean="0"/>
              <a:t>　マネタリスト⇒物価安定や経済安定という政策目標を達成するために、物価上昇率π＝Δ</a:t>
            </a:r>
            <a:r>
              <a:rPr lang="en-US" altLang="ja-JP" sz="1800" dirty="0" smtClean="0"/>
              <a:t>P/P</a:t>
            </a:r>
            <a:r>
              <a:rPr lang="ja-JP" altLang="ja-JP" sz="1800" dirty="0" smtClean="0"/>
              <a:t>を許容しうる一定値π</a:t>
            </a:r>
            <a:r>
              <a:rPr lang="en-US" altLang="ja-JP" sz="1800" dirty="0" smtClean="0"/>
              <a:t>*</a:t>
            </a:r>
            <a:r>
              <a:rPr lang="ja-JP" altLang="ja-JP" sz="1800" dirty="0" err="1" smtClean="0"/>
              <a:t>に維</a:t>
            </a:r>
            <a:r>
              <a:rPr lang="ja-JP" altLang="ja-JP" sz="1800" dirty="0" smtClean="0"/>
              <a:t>持し、完全雇用を維持する最大可能な潜在実質経済成長率</a:t>
            </a:r>
            <a:r>
              <a:rPr lang="en-US" altLang="ja-JP" sz="1800" dirty="0" smtClean="0"/>
              <a:t>g*</a:t>
            </a:r>
            <a:r>
              <a:rPr lang="ja-JP" altLang="ja-JP" sz="1800" dirty="0" smtClean="0"/>
              <a:t>＝Δ</a:t>
            </a:r>
            <a:r>
              <a:rPr lang="en-US" altLang="ja-JP" sz="1800" dirty="0" smtClean="0"/>
              <a:t>Y</a:t>
            </a:r>
            <a:r>
              <a:rPr lang="en-US" altLang="ja-JP" sz="1800" baseline="-25000" dirty="0" smtClean="0"/>
              <a:t>F</a:t>
            </a:r>
            <a:r>
              <a:rPr lang="en-US" altLang="ja-JP" sz="1800" dirty="0" smtClean="0"/>
              <a:t>/Y</a:t>
            </a:r>
            <a:r>
              <a:rPr lang="en-US" altLang="ja-JP" sz="1800" baseline="-25000" dirty="0" smtClean="0"/>
              <a:t>F</a:t>
            </a:r>
            <a:r>
              <a:rPr lang="ja-JP" altLang="ja-JP" sz="1800" dirty="0" err="1" smtClean="0"/>
              <a:t>を維</a:t>
            </a:r>
            <a:r>
              <a:rPr lang="ja-JP" altLang="ja-JP" sz="1800" dirty="0" smtClean="0"/>
              <a:t>持するために、マネーサプライ増加率</a:t>
            </a:r>
            <a:r>
              <a:rPr lang="en-US" altLang="ja-JP" sz="1800" dirty="0" smtClean="0"/>
              <a:t>m</a:t>
            </a:r>
            <a:r>
              <a:rPr lang="ja-JP" altLang="ja-JP" sz="1800" dirty="0" smtClean="0"/>
              <a:t>＝Δ</a:t>
            </a:r>
            <a:r>
              <a:rPr lang="en-US" altLang="ja-JP" sz="1800" dirty="0" smtClean="0"/>
              <a:t>M/M</a:t>
            </a:r>
            <a:r>
              <a:rPr lang="ja-JP" altLang="ja-JP" sz="1800" dirty="0" smtClean="0"/>
              <a:t>をそれらの合計として一定に維持するルールを提唱。認知ラグと実施ラグで合わせて</a:t>
            </a:r>
            <a:r>
              <a:rPr lang="en-US" altLang="ja-JP" sz="1800" dirty="0" smtClean="0"/>
              <a:t>1</a:t>
            </a:r>
            <a:r>
              <a:rPr lang="ja-JP" altLang="ja-JP" sz="1800" dirty="0" smtClean="0"/>
              <a:t>期のタイム・ラグ、ψを攪乱項として</a:t>
            </a:r>
          </a:p>
          <a:p>
            <a:r>
              <a:rPr lang="ja-JP" altLang="ja-JP" sz="1800" dirty="0" smtClean="0"/>
              <a:t>　　</a:t>
            </a:r>
            <a:r>
              <a:rPr lang="en-US" altLang="ja-JP" sz="1800" dirty="0" err="1" smtClean="0"/>
              <a:t>m</a:t>
            </a:r>
            <a:r>
              <a:rPr lang="en-US" altLang="ja-JP" sz="1800" baseline="-25000" dirty="0" err="1" smtClean="0"/>
              <a:t>t</a:t>
            </a:r>
            <a:r>
              <a:rPr lang="ja-JP" altLang="ja-JP" sz="1800" dirty="0" smtClean="0"/>
              <a:t>＝</a:t>
            </a:r>
            <a:r>
              <a:rPr lang="en-US" altLang="ja-JP" sz="1800" dirty="0" smtClean="0"/>
              <a:t>a</a:t>
            </a:r>
            <a:r>
              <a:rPr lang="ja-JP" altLang="ja-JP" sz="1800" dirty="0" smtClean="0"/>
              <a:t>π</a:t>
            </a:r>
            <a:r>
              <a:rPr lang="en-US" altLang="ja-JP" sz="1800" dirty="0" smtClean="0"/>
              <a:t>*</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smtClean="0"/>
              <a:t>b g*</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＋ψ</a:t>
            </a:r>
            <a:r>
              <a:rPr lang="en-US" altLang="ja-JP" sz="1800" baseline="-25000" dirty="0" smtClean="0"/>
              <a:t>t</a:t>
            </a:r>
            <a:r>
              <a:rPr lang="ja-JP" altLang="ja-JP" sz="1800" dirty="0" smtClean="0"/>
              <a:t>　　</a:t>
            </a:r>
            <a:r>
              <a:rPr lang="en-US" altLang="ja-JP" sz="1800" dirty="0" smtClean="0"/>
              <a:t> a</a:t>
            </a:r>
            <a:r>
              <a:rPr lang="ja-JP" altLang="ja-JP" sz="1800" dirty="0" smtClean="0"/>
              <a:t>＝</a:t>
            </a:r>
            <a:r>
              <a:rPr lang="en-US" altLang="ja-JP" sz="1800" dirty="0" smtClean="0"/>
              <a:t>b</a:t>
            </a:r>
            <a:r>
              <a:rPr lang="ja-JP" altLang="ja-JP" sz="1800" dirty="0" smtClean="0"/>
              <a:t>＝</a:t>
            </a:r>
            <a:r>
              <a:rPr lang="en-US" altLang="ja-JP" sz="1800" dirty="0" smtClean="0"/>
              <a:t>1</a:t>
            </a:r>
            <a:endParaRPr lang="ja-JP" altLang="ja-JP" sz="1800" dirty="0" smtClean="0"/>
          </a:p>
          <a:p>
            <a:endParaRPr lang="ja-JP" altLang="ja-JP" sz="1800" dirty="0" smtClean="0"/>
          </a:p>
          <a:p>
            <a:endParaRPr lang="ja-JP" altLang="ja-JP"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１１</a:t>
            </a:r>
            <a:r>
              <a:rPr lang="en-US" altLang="ja-JP" sz="2800" b="1" dirty="0" smtClean="0"/>
              <a:t>C</a:t>
            </a:r>
            <a:r>
              <a:rPr lang="ja-JP" altLang="ja-JP" sz="2800" b="1" dirty="0" err="1" smtClean="0"/>
              <a:t>．</a:t>
            </a:r>
            <a:r>
              <a:rPr lang="ja-JP" altLang="ja-JP" sz="2800" b="1" dirty="0" smtClean="0"/>
              <a:t>金融政策の方式：裁量方式かルール方式か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　マネタリスト⇒物価安定や経済安定という政策目標を達成するために、物価上昇率π＝Δ</a:t>
            </a:r>
            <a:r>
              <a:rPr lang="en-US" altLang="ja-JP" sz="1800" dirty="0" smtClean="0"/>
              <a:t>P/P</a:t>
            </a:r>
            <a:r>
              <a:rPr lang="ja-JP" altLang="ja-JP" sz="1800" dirty="0" smtClean="0"/>
              <a:t>を許容しうる一定値π</a:t>
            </a:r>
            <a:r>
              <a:rPr lang="en-US" altLang="ja-JP" sz="1800" dirty="0" smtClean="0"/>
              <a:t>*</a:t>
            </a:r>
            <a:r>
              <a:rPr lang="ja-JP" altLang="ja-JP" sz="1800" dirty="0" err="1" smtClean="0"/>
              <a:t>に維</a:t>
            </a:r>
            <a:r>
              <a:rPr lang="ja-JP" altLang="ja-JP" sz="1800" dirty="0" smtClean="0"/>
              <a:t>持し、完全雇用を維持する最大可能な潜在実質経済成長率</a:t>
            </a:r>
            <a:r>
              <a:rPr lang="en-US" altLang="ja-JP" sz="1800" dirty="0" smtClean="0"/>
              <a:t>g*</a:t>
            </a:r>
            <a:r>
              <a:rPr lang="ja-JP" altLang="ja-JP" sz="1800" dirty="0" smtClean="0"/>
              <a:t>＝Δ</a:t>
            </a:r>
            <a:r>
              <a:rPr lang="en-US" altLang="ja-JP" sz="1800" dirty="0" smtClean="0"/>
              <a:t>Y</a:t>
            </a:r>
            <a:r>
              <a:rPr lang="en-US" altLang="ja-JP" sz="1800" baseline="-25000" dirty="0" smtClean="0"/>
              <a:t>F</a:t>
            </a:r>
            <a:r>
              <a:rPr lang="en-US" altLang="ja-JP" sz="1800" dirty="0" smtClean="0"/>
              <a:t>/Y</a:t>
            </a:r>
            <a:r>
              <a:rPr lang="en-US" altLang="ja-JP" sz="1800" baseline="-25000" dirty="0" smtClean="0"/>
              <a:t>F</a:t>
            </a:r>
            <a:r>
              <a:rPr lang="ja-JP" altLang="ja-JP" sz="1800" dirty="0" err="1" smtClean="0"/>
              <a:t>を維</a:t>
            </a:r>
            <a:r>
              <a:rPr lang="ja-JP" altLang="ja-JP" sz="1800" dirty="0" smtClean="0"/>
              <a:t>持するために、マネーサプライ増加率</a:t>
            </a:r>
            <a:r>
              <a:rPr lang="en-US" altLang="ja-JP" sz="1800" dirty="0" smtClean="0"/>
              <a:t>m</a:t>
            </a:r>
            <a:r>
              <a:rPr lang="ja-JP" altLang="ja-JP" sz="1800" dirty="0" smtClean="0"/>
              <a:t>＝Δ</a:t>
            </a:r>
            <a:r>
              <a:rPr lang="en-US" altLang="ja-JP" sz="1800" dirty="0" smtClean="0"/>
              <a:t>M/M</a:t>
            </a:r>
            <a:r>
              <a:rPr lang="ja-JP" altLang="ja-JP" sz="1800" dirty="0" smtClean="0"/>
              <a:t>をそれらの合計として一定に維持するルールを提唱。認知ラグと実施ラグで合わせて</a:t>
            </a:r>
            <a:r>
              <a:rPr lang="en-US" altLang="ja-JP" sz="1800" dirty="0" smtClean="0"/>
              <a:t>1</a:t>
            </a:r>
            <a:r>
              <a:rPr lang="ja-JP" altLang="ja-JP" sz="1800" dirty="0" smtClean="0"/>
              <a:t>期のタイム・ラグ、ψを攪乱項として</a:t>
            </a:r>
          </a:p>
          <a:p>
            <a:r>
              <a:rPr lang="ja-JP" altLang="ja-JP" sz="1800" dirty="0" smtClean="0"/>
              <a:t>　　</a:t>
            </a:r>
            <a:r>
              <a:rPr lang="en-US" altLang="ja-JP" sz="1800" dirty="0" err="1" smtClean="0"/>
              <a:t>m</a:t>
            </a:r>
            <a:r>
              <a:rPr lang="en-US" altLang="ja-JP" sz="1800" baseline="-25000" dirty="0" err="1" smtClean="0"/>
              <a:t>t</a:t>
            </a:r>
            <a:r>
              <a:rPr lang="ja-JP" altLang="ja-JP" sz="1800" dirty="0" smtClean="0"/>
              <a:t>＝</a:t>
            </a:r>
            <a:r>
              <a:rPr lang="en-US" altLang="ja-JP" sz="1800" dirty="0" smtClean="0"/>
              <a:t>a</a:t>
            </a:r>
            <a:r>
              <a:rPr lang="ja-JP" altLang="ja-JP" sz="1800" dirty="0" smtClean="0"/>
              <a:t>π</a:t>
            </a:r>
            <a:r>
              <a:rPr lang="en-US" altLang="ja-JP" sz="1800" dirty="0" smtClean="0"/>
              <a:t>*</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a:t>
            </a:r>
            <a:r>
              <a:rPr lang="en-US" altLang="ja-JP" sz="1800" dirty="0" smtClean="0"/>
              <a:t>b g*</a:t>
            </a:r>
            <a:r>
              <a:rPr lang="en-US" altLang="ja-JP" sz="1800" baseline="-25000" dirty="0" smtClean="0"/>
              <a:t>t</a:t>
            </a:r>
            <a:r>
              <a:rPr lang="ja-JP" altLang="ja-JP" sz="1800" baseline="-25000" dirty="0" smtClean="0"/>
              <a:t>－</a:t>
            </a:r>
            <a:r>
              <a:rPr lang="en-US" altLang="ja-JP" sz="1800" baseline="-25000" dirty="0" smtClean="0"/>
              <a:t>1</a:t>
            </a:r>
            <a:r>
              <a:rPr lang="ja-JP" altLang="ja-JP" sz="1800" dirty="0" smtClean="0"/>
              <a:t>＋ψ</a:t>
            </a:r>
            <a:r>
              <a:rPr lang="en-US" altLang="ja-JP" sz="1800" baseline="-25000" dirty="0" smtClean="0"/>
              <a:t>t</a:t>
            </a:r>
            <a:r>
              <a:rPr lang="ja-JP" altLang="ja-JP" sz="1800" dirty="0" smtClean="0"/>
              <a:t>　　</a:t>
            </a:r>
            <a:r>
              <a:rPr lang="en-US" altLang="ja-JP" sz="1800" dirty="0" smtClean="0"/>
              <a:t> a</a:t>
            </a:r>
            <a:r>
              <a:rPr lang="ja-JP" altLang="ja-JP" sz="1800" dirty="0" smtClean="0"/>
              <a:t>＝</a:t>
            </a:r>
            <a:r>
              <a:rPr lang="en-US" altLang="ja-JP" sz="1800" dirty="0" smtClean="0"/>
              <a:t>b</a:t>
            </a:r>
            <a:r>
              <a:rPr lang="ja-JP" altLang="ja-JP" sz="1800" dirty="0" smtClean="0"/>
              <a:t>＝</a:t>
            </a:r>
            <a:r>
              <a:rPr lang="en-US" altLang="ja-JP" sz="1800" dirty="0" smtClean="0"/>
              <a:t>1</a:t>
            </a:r>
            <a:endParaRPr lang="ja-JP" altLang="ja-JP" sz="1800" dirty="0" smtClean="0"/>
          </a:p>
          <a:p>
            <a:r>
              <a:rPr lang="ja-JP" altLang="ja-JP" sz="1800" dirty="0" smtClean="0"/>
              <a:t>例えば目標とするインフレ率をπ</a:t>
            </a:r>
            <a:r>
              <a:rPr lang="en-US" altLang="ja-JP" sz="1800" dirty="0" smtClean="0"/>
              <a:t>*</a:t>
            </a:r>
            <a:r>
              <a:rPr lang="ja-JP" altLang="ja-JP" sz="1800" dirty="0" smtClean="0"/>
              <a:t>＝</a:t>
            </a:r>
            <a:r>
              <a:rPr lang="en-US" altLang="ja-JP" sz="1800" dirty="0" smtClean="0"/>
              <a:t>2</a:t>
            </a:r>
            <a:r>
              <a:rPr lang="ja-JP" altLang="ja-JP" sz="1800" dirty="0" smtClean="0"/>
              <a:t>％、潜在実質成長率を</a:t>
            </a:r>
            <a:r>
              <a:rPr lang="en-US" altLang="ja-JP" sz="1800" dirty="0" smtClean="0"/>
              <a:t>g*</a:t>
            </a:r>
            <a:r>
              <a:rPr lang="ja-JP" altLang="ja-JP" sz="1800" dirty="0" smtClean="0"/>
              <a:t>＝</a:t>
            </a:r>
            <a:r>
              <a:rPr lang="en-US" altLang="ja-JP" sz="1800" dirty="0" smtClean="0"/>
              <a:t>3</a:t>
            </a:r>
            <a:r>
              <a:rPr lang="ja-JP" altLang="ja-JP" sz="1800" dirty="0" smtClean="0"/>
              <a:t>％とすれば、</a:t>
            </a:r>
            <a:r>
              <a:rPr lang="en-US" altLang="ja-JP" sz="1800" dirty="0" smtClean="0"/>
              <a:t>m</a:t>
            </a:r>
            <a:r>
              <a:rPr lang="ja-JP" altLang="ja-JP" sz="1800" dirty="0" smtClean="0"/>
              <a:t>＝</a:t>
            </a:r>
            <a:r>
              <a:rPr lang="en-US" altLang="ja-JP" sz="1800" dirty="0" smtClean="0"/>
              <a:t>5</a:t>
            </a:r>
            <a:r>
              <a:rPr lang="ja-JP" altLang="ja-JP" sz="1800" dirty="0" smtClean="0"/>
              <a:t>％に維持する金融政策を行う。⇒</a:t>
            </a:r>
            <a:r>
              <a:rPr lang="ja-JP" altLang="ja-JP" sz="1800" b="1" dirty="0" smtClean="0"/>
              <a:t>固定率ルール</a:t>
            </a:r>
            <a:r>
              <a:rPr lang="ja-JP" altLang="ja-JP" sz="1800" dirty="0" smtClean="0"/>
              <a:t>（</a:t>
            </a:r>
            <a:r>
              <a:rPr lang="en-US" altLang="ja-JP" sz="1800" dirty="0" smtClean="0"/>
              <a:t>fixed rate rule</a:t>
            </a:r>
            <a:r>
              <a:rPr lang="ja-JP" altLang="ja-JP" sz="1800" dirty="0" smtClean="0"/>
              <a:t>）、</a:t>
            </a:r>
            <a:r>
              <a:rPr lang="en-US" altLang="ja-JP" sz="1800" b="1" dirty="0" smtClean="0"/>
              <a:t>X</a:t>
            </a:r>
            <a:r>
              <a:rPr lang="ja-JP" altLang="ja-JP" sz="1800" b="1" dirty="0" smtClean="0"/>
              <a:t>％ルール</a:t>
            </a:r>
            <a:r>
              <a:rPr lang="ja-JP" altLang="ja-JP" sz="1800" dirty="0" smtClean="0"/>
              <a:t>（</a:t>
            </a:r>
            <a:r>
              <a:rPr lang="en-US" altLang="ja-JP" sz="1800" dirty="0" smtClean="0"/>
              <a:t>X% rule</a:t>
            </a:r>
            <a:r>
              <a:rPr lang="ja-JP" altLang="ja-JP" sz="1800" dirty="0" smtClean="0"/>
              <a:t>）と呼ばれる</a:t>
            </a:r>
            <a:r>
              <a:rPr lang="ja-JP" altLang="ja-JP" sz="1800" b="1" dirty="0" smtClean="0"/>
              <a:t>安定的通貨供給政策</a:t>
            </a:r>
            <a:r>
              <a:rPr lang="ja-JP" altLang="ja-JP" sz="1800" dirty="0" smtClean="0"/>
              <a:t>（</a:t>
            </a:r>
            <a:r>
              <a:rPr lang="en-US" altLang="ja-JP" sz="1800" dirty="0" smtClean="0"/>
              <a:t>stable money supply policy</a:t>
            </a:r>
            <a:r>
              <a:rPr lang="ja-JP" altLang="ja-JP" sz="1800" dirty="0" smtClean="0"/>
              <a:t>）。サージェントとウォーレスはそれを</a:t>
            </a:r>
            <a:r>
              <a:rPr lang="ja-JP" altLang="ja-JP" sz="1800" b="1" dirty="0" smtClean="0"/>
              <a:t>最適貨幣供給ルール</a:t>
            </a:r>
            <a:r>
              <a:rPr lang="ja-JP" altLang="ja-JP" sz="1800" dirty="0" smtClean="0"/>
              <a:t>（</a:t>
            </a:r>
            <a:r>
              <a:rPr lang="en-US" altLang="ja-JP" sz="1800" dirty="0" smtClean="0"/>
              <a:t>optimal money supply rule</a:t>
            </a:r>
            <a:r>
              <a:rPr lang="ja-JP" altLang="ja-JP" sz="1800" dirty="0" smtClean="0"/>
              <a:t>）。</a:t>
            </a:r>
            <a:r>
              <a:rPr lang="ja-JP" altLang="ja-JP" sz="1800" b="1" dirty="0" smtClean="0"/>
              <a:t>マッカラム</a:t>
            </a:r>
            <a:r>
              <a:rPr lang="ja-JP" altLang="ja-JP" sz="1800" dirty="0" smtClean="0"/>
              <a:t>（</a:t>
            </a:r>
            <a:r>
              <a:rPr lang="en-US" altLang="ja-JP" sz="1800" dirty="0" smtClean="0"/>
              <a:t>B. T. McCallum</a:t>
            </a:r>
            <a:r>
              <a:rPr lang="ja-JP" altLang="ja-JP" sz="1800" dirty="0" smtClean="0"/>
              <a:t>）がやや変形したマネタリーベース反応関数を計測⇒</a:t>
            </a:r>
            <a:r>
              <a:rPr lang="ja-JP" altLang="ja-JP" sz="1800" b="1" dirty="0" smtClean="0"/>
              <a:t>マッカラム・ルール</a:t>
            </a:r>
            <a:r>
              <a:rPr lang="ja-JP" altLang="ja-JP" sz="1800" dirty="0" smtClean="0"/>
              <a:t>（</a:t>
            </a:r>
            <a:r>
              <a:rPr lang="en-US" altLang="ja-JP" sz="1800" dirty="0" smtClean="0"/>
              <a:t>McCallum rule</a:t>
            </a:r>
            <a:r>
              <a:rPr lang="ja-JP" altLang="ja-JP" sz="1800" dirty="0" smtClean="0"/>
              <a:t>）</a:t>
            </a:r>
          </a:p>
          <a:p>
            <a:r>
              <a:rPr lang="ja-JP" altLang="ja-JP" sz="1800" dirty="0" smtClean="0"/>
              <a:t>　名目経済成長率π＋</a:t>
            </a:r>
            <a:r>
              <a:rPr lang="en-US" altLang="ja-JP" sz="1800" dirty="0" smtClean="0"/>
              <a:t>g</a:t>
            </a:r>
            <a:r>
              <a:rPr lang="ja-JP" altLang="ja-JP" sz="1800" dirty="0" smtClean="0"/>
              <a:t>が、</a:t>
            </a:r>
            <a:r>
              <a:rPr lang="en-US" altLang="ja-JP" sz="1800" dirty="0" smtClean="0"/>
              <a:t>18-14</a:t>
            </a:r>
            <a:r>
              <a:rPr lang="ja-JP" altLang="ja-JP" sz="1800" dirty="0" smtClean="0"/>
              <a:t>図のようにπ</a:t>
            </a:r>
            <a:r>
              <a:rPr lang="en-US" altLang="ja-JP" sz="1800" dirty="0" smtClean="0"/>
              <a:t>*</a:t>
            </a:r>
            <a:r>
              <a:rPr lang="ja-JP" altLang="ja-JP" sz="1800" dirty="0" smtClean="0"/>
              <a:t>＋</a:t>
            </a:r>
            <a:r>
              <a:rPr lang="en-US" altLang="ja-JP" sz="1800" dirty="0" smtClean="0"/>
              <a:t>g*</a:t>
            </a:r>
            <a:r>
              <a:rPr lang="ja-JP" altLang="ja-JP" sz="1800" dirty="0" smtClean="0"/>
              <a:t>の回りを上下に変動する場合、固定率ルールを実施⇒好況時には</a:t>
            </a:r>
            <a:r>
              <a:rPr lang="en-US" altLang="ja-JP" sz="1800" dirty="0" smtClean="0"/>
              <a:t>d</a:t>
            </a:r>
            <a:r>
              <a:rPr lang="en-US" altLang="ja-JP" sz="1800" baseline="-25000" dirty="0" smtClean="0"/>
              <a:t>1</a:t>
            </a:r>
            <a:r>
              <a:rPr lang="ja-JP" altLang="ja-JP" sz="1800" dirty="0" smtClean="0"/>
              <a:t>だけ</a:t>
            </a:r>
            <a:r>
              <a:rPr lang="en-US" altLang="ja-JP" sz="1800" dirty="0" smtClean="0"/>
              <a:t>m</a:t>
            </a:r>
            <a:r>
              <a:rPr lang="ja-JP" altLang="ja-JP" sz="1800" dirty="0" smtClean="0"/>
              <a:t>は不足するので景気過熱を抑制、実際の名目成長率を点線のようにπ</a:t>
            </a:r>
            <a:r>
              <a:rPr lang="en-US" altLang="ja-JP" sz="1800" dirty="0" smtClean="0"/>
              <a:t>*</a:t>
            </a:r>
            <a:r>
              <a:rPr lang="ja-JP" altLang="ja-JP" sz="1800" dirty="0" smtClean="0"/>
              <a:t>＋</a:t>
            </a:r>
            <a:r>
              <a:rPr lang="en-US" altLang="ja-JP" sz="1800" dirty="0" smtClean="0"/>
              <a:t>g*</a:t>
            </a:r>
            <a:r>
              <a:rPr lang="ja-JP" altLang="ja-JP" sz="1800" dirty="0" smtClean="0"/>
              <a:t>に近づける。景気後退時には</a:t>
            </a:r>
            <a:r>
              <a:rPr lang="en-US" altLang="ja-JP" sz="1800" dirty="0" smtClean="0"/>
              <a:t>d</a:t>
            </a:r>
            <a:r>
              <a:rPr lang="en-US" altLang="ja-JP" sz="1800" baseline="-25000" dirty="0" smtClean="0"/>
              <a:t>2</a:t>
            </a:r>
            <a:r>
              <a:rPr lang="ja-JP" altLang="ja-JP" sz="1800" dirty="0" smtClean="0"/>
              <a:t>だけ</a:t>
            </a:r>
            <a:r>
              <a:rPr lang="en-US" altLang="ja-JP" sz="1800" dirty="0" smtClean="0"/>
              <a:t>m</a:t>
            </a:r>
            <a:r>
              <a:rPr lang="ja-JP" altLang="ja-JP" sz="1800" dirty="0" smtClean="0"/>
              <a:t>は過剰となるので景気の落ち込みを抑制、実際の名目成長率を点線のようにπ</a:t>
            </a:r>
            <a:r>
              <a:rPr lang="en-US" altLang="ja-JP" sz="1800" dirty="0" smtClean="0"/>
              <a:t>*</a:t>
            </a:r>
            <a:r>
              <a:rPr lang="ja-JP" altLang="ja-JP" sz="1800" dirty="0" smtClean="0"/>
              <a:t>＋</a:t>
            </a:r>
            <a:r>
              <a:rPr lang="en-US" altLang="ja-JP" sz="1800" dirty="0" smtClean="0"/>
              <a:t>g*</a:t>
            </a:r>
            <a:r>
              <a:rPr lang="ja-JP" altLang="ja-JP" sz="1800" dirty="0" smtClean="0"/>
              <a:t>に近づける。⇒固定率ルールは経済変動を安定化、物価安定化。＝固定率ルールの</a:t>
            </a:r>
            <a:r>
              <a:rPr lang="ja-JP" altLang="ja-JP" sz="1800" b="1" dirty="0" smtClean="0"/>
              <a:t>自動安定化機能</a:t>
            </a:r>
            <a:r>
              <a:rPr lang="ja-JP" altLang="ja-JP" sz="1800" dirty="0" smtClean="0"/>
              <a:t>（</a:t>
            </a:r>
            <a:r>
              <a:rPr lang="en-US" altLang="ja-JP" sz="1800" dirty="0" smtClean="0"/>
              <a:t>automatic stabilizing function: built-in stabilizer</a:t>
            </a:r>
            <a:r>
              <a:rPr lang="ja-JP" altLang="ja-JP" sz="1800" dirty="0" smtClean="0"/>
              <a:t>）。許容しうるインフレ目標や潜在成長率は変化しうるので、</a:t>
            </a:r>
            <a:r>
              <a:rPr lang="en-US" altLang="ja-JP" sz="1800" dirty="0" smtClean="0"/>
              <a:t>X</a:t>
            </a:r>
            <a:r>
              <a:rPr lang="ja-JP" altLang="ja-JP" sz="1800" dirty="0" smtClean="0"/>
              <a:t>％も適切に変化させる必要</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１１</a:t>
            </a:r>
            <a:r>
              <a:rPr lang="en-US" altLang="ja-JP" sz="2800" b="1" dirty="0" smtClean="0"/>
              <a:t>D</a:t>
            </a:r>
            <a:r>
              <a:rPr lang="ja-JP" altLang="ja-JP" sz="2800" b="1" dirty="0" err="1" smtClean="0"/>
              <a:t>．</a:t>
            </a:r>
            <a:r>
              <a:rPr lang="ja-JP" altLang="ja-JP" sz="2800" b="1" dirty="0" smtClean="0"/>
              <a:t>金融政策の方式：裁量方式かルール方式か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en-US" altLang="ja-JP" sz="1800" dirty="0" smtClean="0"/>
              <a:t>1980</a:t>
            </a:r>
            <a:r>
              <a:rPr lang="ja-JP" altLang="ja-JP" sz="1800" dirty="0" smtClean="0"/>
              <a:t>年代初めレーガノミクスの</a:t>
            </a:r>
            <a:r>
              <a:rPr lang="en-US" altLang="ja-JP" sz="1800" dirty="0" smtClean="0"/>
              <a:t>1</a:t>
            </a:r>
            <a:r>
              <a:rPr lang="ja-JP" altLang="ja-JP" sz="1800" dirty="0" smtClean="0"/>
              <a:t>つとして安定的通貨供給政策が導入⇒</a:t>
            </a:r>
            <a:r>
              <a:rPr lang="en-US" altLang="ja-JP" sz="1800" dirty="0" smtClean="0"/>
              <a:t>2</a:t>
            </a:r>
            <a:r>
              <a:rPr lang="ja-JP" altLang="ja-JP" sz="1800" dirty="0" smtClean="0"/>
              <a:t>桁でであった持続的インフレを初めて沈静化。日本や欧州先進諸国でも同様に安定的通貨供給政策⇒物価安定化に成功、日本ではその後適正なマネーサプライ･コントロールを放棄し、裁量的な金利政策に逆戻りして、マネーサプライを過剰に放置⇒歴史上最悪の資産インフレ、資産バブルを引き起こす大失敗</a:t>
            </a:r>
            <a:endParaRPr lang="en-US" altLang="ja-JP" sz="1800" dirty="0" smtClean="0"/>
          </a:p>
          <a:p>
            <a:r>
              <a:rPr lang="ja-JP" altLang="ja-JP" sz="1800" dirty="0" smtClean="0"/>
              <a:t>　</a:t>
            </a:r>
            <a:r>
              <a:rPr lang="ja-JP" altLang="ja-JP" sz="1800" b="1" dirty="0" smtClean="0"/>
              <a:t>インフレ目標政策</a:t>
            </a:r>
            <a:r>
              <a:rPr lang="ja-JP" altLang="ja-JP" sz="1800" dirty="0" smtClean="0"/>
              <a:t>（</a:t>
            </a:r>
            <a:r>
              <a:rPr lang="ja-JP" altLang="ja-JP" sz="1800" b="1" dirty="0" smtClean="0"/>
              <a:t>インフレ･ターゲット政策</a:t>
            </a:r>
            <a:r>
              <a:rPr lang="ja-JP" altLang="ja-JP" sz="1800" dirty="0" smtClean="0"/>
              <a:t>：</a:t>
            </a:r>
            <a:r>
              <a:rPr lang="en-US" altLang="ja-JP" sz="1800" dirty="0" smtClean="0"/>
              <a:t>inflation target policy</a:t>
            </a:r>
            <a:r>
              <a:rPr lang="ja-JP" altLang="ja-JP" sz="1800" dirty="0" smtClean="0"/>
              <a:t>）⇒</a:t>
            </a:r>
            <a:r>
              <a:rPr lang="en-US" altLang="ja-JP" sz="1800" dirty="0" smtClean="0"/>
              <a:t>1990</a:t>
            </a:r>
            <a:r>
              <a:rPr lang="ja-JP" altLang="ja-JP" sz="1800" dirty="0" smtClean="0"/>
              <a:t>年からはニュージーランドを初め、イギリス、スウェーデン、カナダ、オーストラリア、アメリカなどでも導入、許容しうるインフレ率を例えばπ＝</a:t>
            </a:r>
            <a:r>
              <a:rPr lang="en-US" altLang="ja-JP" sz="1800" dirty="0" smtClean="0"/>
              <a:t>2</a:t>
            </a:r>
            <a:r>
              <a:rPr lang="ja-JP" altLang="ja-JP" sz="1800" dirty="0" smtClean="0"/>
              <a:t>％と固定して安定的通貨供給を図る政策、固定率ルール、</a:t>
            </a:r>
            <a:r>
              <a:rPr lang="en-US" altLang="ja-JP" sz="1800" dirty="0" smtClean="0"/>
              <a:t>X%</a:t>
            </a:r>
            <a:r>
              <a:rPr lang="ja-JP" altLang="ja-JP" sz="1800" dirty="0" smtClean="0"/>
              <a:t>ルールの適用、次第に多くの諸国で採用</a:t>
            </a:r>
          </a:p>
          <a:p>
            <a:endParaRPr lang="ja-JP" altLang="ja-JP" sz="1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１２</a:t>
            </a:r>
            <a:r>
              <a:rPr lang="ja-JP" altLang="ja-JP" sz="2800" b="1" dirty="0" smtClean="0"/>
              <a:t>．財政政策の方式：赤字財政か均衡財政か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　資本主義経済が流動性の罠にはまって大不況に喘ぐときには、国債発行による赤字財政政策により公共事業を積極的に行い、有効需要を拡大し、労働需要を増やして、生産や雇用を回復することが可能。ケインズの有効需要の原理はその理論的根拠。しかしケインズは赤字をいつまでも永続的に垂れ流してよいと主張したわけではなく、不況時の赤字は好況時の黒字によって相殺し、景気の数循環を経て均衡財政が達成されればよいと考えた。</a:t>
            </a:r>
          </a:p>
          <a:p>
            <a:r>
              <a:rPr lang="ja-JP" altLang="ja-JP" sz="1800" dirty="0" smtClean="0"/>
              <a:t>古典的な</a:t>
            </a:r>
            <a:r>
              <a:rPr lang="ja-JP" altLang="ja-JP" sz="1800" b="1" dirty="0" smtClean="0"/>
              <a:t>単年度均衡財政主義から多年度均衡財政主義</a:t>
            </a:r>
            <a:r>
              <a:rPr lang="ja-JP" altLang="ja-JP" sz="1800" dirty="0" smtClean="0"/>
              <a:t>。</a:t>
            </a:r>
          </a:p>
          <a:p>
            <a:r>
              <a:rPr lang="ja-JP" altLang="ja-JP" sz="1800" dirty="0" smtClean="0"/>
              <a:t>　</a:t>
            </a:r>
            <a:r>
              <a:rPr lang="en-US" altLang="ja-JP" sz="1800" dirty="0" smtClean="0"/>
              <a:t>1973</a:t>
            </a:r>
            <a:r>
              <a:rPr lang="ja-JP" altLang="ja-JP" sz="1800" dirty="0" smtClean="0"/>
              <a:t>年の第</a:t>
            </a:r>
            <a:r>
              <a:rPr lang="en-US" altLang="ja-JP" sz="1800" dirty="0" smtClean="0"/>
              <a:t>1</a:t>
            </a:r>
            <a:r>
              <a:rPr lang="ja-JP" altLang="ja-JP" sz="1800" dirty="0" smtClean="0"/>
              <a:t>次石油ショック以降、日本では</a:t>
            </a:r>
            <a:r>
              <a:rPr lang="en-US" altLang="ja-JP" sz="1800" dirty="0" smtClean="0"/>
              <a:t>1975</a:t>
            </a:r>
            <a:r>
              <a:rPr lang="ja-JP" altLang="ja-JP" sz="1800" dirty="0" smtClean="0"/>
              <a:t>年から赤字国債の大量発行が行われるようになった。建設投資の便益が</a:t>
            </a:r>
            <a:r>
              <a:rPr lang="en-US" altLang="ja-JP" sz="1800" dirty="0" smtClean="0"/>
              <a:t>60</a:t>
            </a:r>
            <a:r>
              <a:rPr lang="ja-JP" altLang="ja-JP" sz="1800" dirty="0" smtClean="0"/>
              <a:t>年後の将来世代に及ぶ場合には、</a:t>
            </a:r>
            <a:r>
              <a:rPr lang="en-US" altLang="ja-JP" sz="1800" dirty="0" smtClean="0"/>
              <a:t>60</a:t>
            </a:r>
            <a:r>
              <a:rPr lang="ja-JP" altLang="ja-JP" sz="1800" dirty="0" smtClean="0"/>
              <a:t>年で償還する建設国債の発行が正当であり、かつ合法。毎年の経常的支出を穴埋めする赤字国債の発行は財政法で禁止、</a:t>
            </a:r>
            <a:r>
              <a:rPr lang="en-US" altLang="ja-JP" sz="1800" dirty="0" smtClean="0"/>
              <a:t>1</a:t>
            </a:r>
            <a:r>
              <a:rPr lang="ja-JP" altLang="ja-JP" sz="1800" dirty="0" smtClean="0"/>
              <a:t>年時限立法の「特例公債法」により発行。不況の谷が深い反面で好況の山が低い、不況時の赤字は好況時の黒字で相殺されず、赤字は累積する傾向。福祉国家への方向転換が叫ばれ、社会保障給付費は対国民所得比で</a:t>
            </a:r>
            <a:r>
              <a:rPr lang="en-US" altLang="ja-JP" sz="1800" dirty="0" smtClean="0"/>
              <a:t>1973</a:t>
            </a:r>
            <a:r>
              <a:rPr lang="ja-JP" altLang="ja-JP" sz="1800" dirty="0" smtClean="0"/>
              <a:t>年の</a:t>
            </a:r>
            <a:r>
              <a:rPr lang="en-US" altLang="ja-JP" sz="1800" dirty="0" smtClean="0"/>
              <a:t>7</a:t>
            </a:r>
            <a:r>
              <a:rPr lang="ja-JP" altLang="ja-JP" sz="1800" dirty="0" smtClean="0"/>
              <a:t>％から</a:t>
            </a:r>
            <a:r>
              <a:rPr lang="en-US" altLang="ja-JP" sz="1800" dirty="0" smtClean="0"/>
              <a:t>2009</a:t>
            </a:r>
            <a:r>
              <a:rPr lang="ja-JP" altLang="ja-JP" sz="1800" dirty="0" smtClean="0"/>
              <a:t>年には</a:t>
            </a:r>
            <a:r>
              <a:rPr lang="en-US" altLang="ja-JP" sz="1800" dirty="0" smtClean="0"/>
              <a:t>29</a:t>
            </a:r>
            <a:r>
              <a:rPr lang="ja-JP" altLang="ja-JP" sz="1800" dirty="0" smtClean="0"/>
              <a:t>％へと激増、低成長で税収の伸びが低かった、赤字国債の発行は恒常化、累積財政赤字は長期債務、政府短期証券なども含めると</a:t>
            </a:r>
            <a:r>
              <a:rPr lang="en-US" altLang="ja-JP" sz="1800" dirty="0" smtClean="0"/>
              <a:t>2012</a:t>
            </a:r>
            <a:r>
              <a:rPr lang="ja-JP" altLang="ja-JP" sz="1800" dirty="0" smtClean="0"/>
              <a:t>年</a:t>
            </a:r>
            <a:r>
              <a:rPr lang="en-US" altLang="ja-JP" sz="1800" dirty="0" smtClean="0"/>
              <a:t>5</a:t>
            </a:r>
            <a:r>
              <a:rPr lang="ja-JP" altLang="ja-JP" sz="1800" dirty="0" smtClean="0"/>
              <a:t>月現在で</a:t>
            </a:r>
            <a:r>
              <a:rPr lang="en-US" altLang="ja-JP" sz="1800" dirty="0" smtClean="0"/>
              <a:t>1204</a:t>
            </a:r>
            <a:r>
              <a:rPr lang="ja-JP" altLang="ja-JP" sz="1800" dirty="0" smtClean="0"/>
              <a:t>兆円。名目</a:t>
            </a:r>
            <a:r>
              <a:rPr lang="en-US" altLang="ja-JP" sz="1800" dirty="0" smtClean="0"/>
              <a:t>GDP</a:t>
            </a:r>
            <a:r>
              <a:rPr lang="ja-JP" altLang="ja-JP" sz="1800" dirty="0" smtClean="0"/>
              <a:t>比では、</a:t>
            </a:r>
            <a:r>
              <a:rPr lang="en-US" altLang="ja-JP" sz="1800" dirty="0" smtClean="0"/>
              <a:t>200</a:t>
            </a:r>
            <a:r>
              <a:rPr lang="ja-JP" altLang="ja-JP" sz="1800" dirty="0" smtClean="0"/>
              <a:t>％を超え、財政破綻に瀕するイタリアの</a:t>
            </a:r>
            <a:r>
              <a:rPr lang="en-US" altLang="ja-JP" sz="1800" dirty="0" smtClean="0"/>
              <a:t>125</a:t>
            </a:r>
            <a:r>
              <a:rPr lang="ja-JP" altLang="ja-JP" sz="1800" dirty="0" smtClean="0"/>
              <a:t>％、ギリシャの</a:t>
            </a:r>
            <a:r>
              <a:rPr lang="en-US" altLang="ja-JP" sz="1800" dirty="0" smtClean="0"/>
              <a:t>150</a:t>
            </a:r>
            <a:r>
              <a:rPr lang="ja-JP" altLang="ja-JP" sz="1800" dirty="0" smtClean="0"/>
              <a:t>％を遙かに超えて世界最悪</a:t>
            </a:r>
          </a:p>
          <a:p>
            <a:r>
              <a:rPr lang="ja-JP" altLang="ja-JP" sz="1800" dirty="0" smtClean="0"/>
              <a:t>乗数効果はほとんどなく、</a:t>
            </a:r>
            <a:r>
              <a:rPr lang="en-US" altLang="ja-JP" sz="1800" dirty="0" smtClean="0"/>
              <a:t>1956</a:t>
            </a:r>
            <a:r>
              <a:rPr lang="ja-JP" altLang="ja-JP" sz="1800" dirty="0" smtClean="0"/>
              <a:t>～</a:t>
            </a:r>
            <a:r>
              <a:rPr lang="en-US" altLang="ja-JP" sz="1800" dirty="0" smtClean="0"/>
              <a:t>1973</a:t>
            </a:r>
            <a:r>
              <a:rPr lang="ja-JP" altLang="ja-JP" sz="1800" dirty="0" smtClean="0"/>
              <a:t>年度平均で</a:t>
            </a:r>
            <a:r>
              <a:rPr lang="en-US" altLang="ja-JP" sz="1800" dirty="0" smtClean="0"/>
              <a:t>9.1</a:t>
            </a:r>
            <a:r>
              <a:rPr lang="ja-JP" altLang="ja-JP" sz="1800" dirty="0" smtClean="0"/>
              <a:t>％であった成長率、</a:t>
            </a:r>
            <a:r>
              <a:rPr lang="en-US" altLang="ja-JP" sz="1800" dirty="0" smtClean="0"/>
              <a:t>1974</a:t>
            </a:r>
            <a:r>
              <a:rPr lang="ja-JP" altLang="ja-JP" sz="1800" dirty="0" smtClean="0"/>
              <a:t>～</a:t>
            </a:r>
            <a:r>
              <a:rPr lang="en-US" altLang="ja-JP" sz="1800" dirty="0" smtClean="0"/>
              <a:t>1990</a:t>
            </a:r>
            <a:r>
              <a:rPr lang="ja-JP" altLang="ja-JP" sz="1800" dirty="0" smtClean="0"/>
              <a:t>年度平均で</a:t>
            </a:r>
            <a:r>
              <a:rPr lang="en-US" altLang="ja-JP" sz="1800" dirty="0" smtClean="0"/>
              <a:t>4.2%</a:t>
            </a:r>
            <a:r>
              <a:rPr lang="ja-JP" altLang="ja-JP" sz="1800" dirty="0" err="1" smtClean="0"/>
              <a:t>、</a:t>
            </a:r>
            <a:r>
              <a:rPr lang="en-US" altLang="ja-JP" sz="1800" dirty="0" smtClean="0"/>
              <a:t>1991</a:t>
            </a:r>
            <a:r>
              <a:rPr lang="ja-JP" altLang="ja-JP" sz="1800" dirty="0" smtClean="0"/>
              <a:t>～</a:t>
            </a:r>
            <a:r>
              <a:rPr lang="en-US" altLang="ja-JP" sz="1800" dirty="0" smtClean="0"/>
              <a:t>2011</a:t>
            </a:r>
            <a:r>
              <a:rPr lang="ja-JP" altLang="ja-JP" sz="1800" dirty="0" smtClean="0"/>
              <a:t>年度平均で</a:t>
            </a:r>
            <a:r>
              <a:rPr lang="en-US" altLang="ja-JP" sz="1800" dirty="0" smtClean="0"/>
              <a:t>0.8</a:t>
            </a:r>
            <a:r>
              <a:rPr lang="ja-JP" altLang="ja-JP" sz="1800" dirty="0" smtClean="0"/>
              <a:t>％とほぼゼロ成長</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１２</a:t>
            </a:r>
            <a:r>
              <a:rPr lang="en-US" altLang="ja-JP" sz="2800" b="1" dirty="0" smtClean="0"/>
              <a:t>B</a:t>
            </a:r>
            <a:r>
              <a:rPr lang="ja-JP" altLang="ja-JP" sz="2800" b="1" dirty="0" err="1" smtClean="0"/>
              <a:t>．</a:t>
            </a:r>
            <a:r>
              <a:rPr lang="ja-JP" altLang="ja-JP" sz="2800" b="1" dirty="0" smtClean="0"/>
              <a:t>財政政策の方式：赤字財政か均衡財政か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巨額の財政赤字の累増は、乗数効果によって経済成長を促すどころか、将来税負担を巨額化、若い将来世代の勤労意欲や子育て意欲を阻害、消費を抑制⇒売上げは減少、物価は下がり続け、利益の減少、設備投資の減少という悪循環、デフレ不況が長期化。</a:t>
            </a:r>
          </a:p>
          <a:p>
            <a:r>
              <a:rPr lang="ja-JP" altLang="ja-JP" sz="1800" dirty="0" smtClean="0"/>
              <a:t>⇒不況時の赤字は好況時の黒字で補填するケインズの多年度均衡財政主義も破綻</a:t>
            </a:r>
          </a:p>
          <a:p>
            <a:r>
              <a:rPr lang="ja-JP" altLang="ja-JP" sz="1800" dirty="0" smtClean="0"/>
              <a:t>⇒リカード等価定理に基づくバローの警告が、いよいよ現実性</a:t>
            </a:r>
            <a:endParaRPr lang="en-US" altLang="ja-JP" sz="1800" dirty="0" smtClean="0"/>
          </a:p>
          <a:p>
            <a:r>
              <a:rPr lang="en-US" altLang="ja-JP" sz="1800" dirty="0" smtClean="0"/>
              <a:t>18-15</a:t>
            </a:r>
            <a:r>
              <a:rPr lang="ja-JP" altLang="ja-JP" sz="1800" dirty="0" smtClean="0"/>
              <a:t>図　政府債務残高の推移　　　　　　</a:t>
            </a:r>
            <a:r>
              <a:rPr lang="en-US" altLang="ja-JP" sz="1800" dirty="0" smtClean="0"/>
              <a:t>18-16</a:t>
            </a:r>
            <a:r>
              <a:rPr lang="ja-JP" altLang="ja-JP" sz="1800" dirty="0" smtClean="0"/>
              <a:t>図　経済成長率の推移</a:t>
            </a:r>
          </a:p>
          <a:p>
            <a:endParaRPr lang="ja-JP" altLang="ja-JP" sz="1800" dirty="0"/>
          </a:p>
        </p:txBody>
      </p:sp>
      <p:pic>
        <p:nvPicPr>
          <p:cNvPr id="4" name="図 3"/>
          <p:cNvPicPr/>
          <p:nvPr/>
        </p:nvPicPr>
        <p:blipFill>
          <a:blip r:embed="rId2" cstate="print"/>
          <a:srcRect/>
          <a:stretch>
            <a:fillRect/>
          </a:stretch>
        </p:blipFill>
        <p:spPr bwMode="auto">
          <a:xfrm>
            <a:off x="179512" y="2852936"/>
            <a:ext cx="4320480" cy="3796005"/>
          </a:xfrm>
          <a:prstGeom prst="rect">
            <a:avLst/>
          </a:prstGeom>
          <a:noFill/>
          <a:ln w="9525">
            <a:noFill/>
            <a:miter lim="800000"/>
            <a:headEnd/>
            <a:tailEnd/>
          </a:ln>
        </p:spPr>
      </p:pic>
      <p:pic>
        <p:nvPicPr>
          <p:cNvPr id="5" name="図 4"/>
          <p:cNvPicPr/>
          <p:nvPr/>
        </p:nvPicPr>
        <p:blipFill>
          <a:blip r:embed="rId3" cstate="print"/>
          <a:srcRect/>
          <a:stretch>
            <a:fillRect/>
          </a:stretch>
        </p:blipFill>
        <p:spPr bwMode="auto">
          <a:xfrm>
            <a:off x="4716016" y="2780928"/>
            <a:ext cx="4261200" cy="3901618"/>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１２</a:t>
            </a:r>
            <a:r>
              <a:rPr lang="en-US" altLang="ja-JP" sz="2800" b="1" dirty="0" smtClean="0"/>
              <a:t>C</a:t>
            </a:r>
            <a:r>
              <a:rPr lang="ja-JP" altLang="ja-JP" sz="2800" b="1" dirty="0" err="1" smtClean="0"/>
              <a:t>．</a:t>
            </a:r>
            <a:r>
              <a:rPr lang="ja-JP" altLang="ja-JP" sz="2800" b="1" dirty="0" smtClean="0"/>
              <a:t>財政政策の方式：赤字財政か均衡財政か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巨額の財政赤字が累増しても財政政策の乗数効果はほとんどなく、経済停滞やスタグフレーションなどが続いた、</a:t>
            </a:r>
            <a:r>
              <a:rPr lang="en-US" altLang="ja-JP" sz="1800" dirty="0" smtClean="0"/>
              <a:t>1970</a:t>
            </a:r>
            <a:r>
              <a:rPr lang="ja-JP" altLang="ja-JP" sz="1800" dirty="0" smtClean="0"/>
              <a:t>年代後半からはケインジアンの赤字財政政策や政府の肥大化に対する批判、ヒックスやトービンなど正統派ケインジアンからも「</a:t>
            </a:r>
            <a:r>
              <a:rPr lang="ja-JP" altLang="ja-JP" sz="1800" b="1" dirty="0" smtClean="0"/>
              <a:t>ケインズ経済学の危機</a:t>
            </a:r>
            <a:r>
              <a:rPr lang="ja-JP" altLang="ja-JP" sz="1800" dirty="0" smtClean="0"/>
              <a:t>（</a:t>
            </a:r>
            <a:r>
              <a:rPr lang="en-US" altLang="ja-JP" sz="1800" dirty="0" smtClean="0"/>
              <a:t>crisis in Keynesian economics</a:t>
            </a:r>
            <a:r>
              <a:rPr lang="ja-JP" altLang="ja-JP" sz="1800" dirty="0" smtClean="0"/>
              <a:t>）」</a:t>
            </a:r>
          </a:p>
          <a:p>
            <a:r>
              <a:rPr lang="ja-JP" altLang="ja-JP" sz="1800" dirty="0" smtClean="0"/>
              <a:t>⇒マネタリスト、マネタリスト・マークⅡ、合理的期待学派、新しい古典派、サプライサイド・エコノミクス、公共選択学派など新自由主義的な経済学は、大きな政府による経済介入を抑制、大幅な政府支出の削減や規制緩和を実施、民間活力を蘇生が重要、大幅減税によって民間が使える資金を増やして生産力や資本の形成を促せば、資本主義経済は再び自律的な経済成長を回復できる。レーガン政権やサッチャー政権</a:t>
            </a:r>
          </a:p>
          <a:p>
            <a:r>
              <a:rPr lang="ja-JP" altLang="ja-JP" sz="1800" dirty="0" smtClean="0"/>
              <a:t>　規制緩和、財政支出削減、大幅減税、安定的通貨供給を</a:t>
            </a:r>
            <a:r>
              <a:rPr lang="en-US" altLang="ja-JP" sz="1800" dirty="0" smtClean="0"/>
              <a:t>4</a:t>
            </a:r>
            <a:r>
              <a:rPr lang="ja-JP" altLang="ja-JP" sz="1800" dirty="0" err="1" smtClean="0"/>
              <a:t>つの</a:t>
            </a:r>
            <a:r>
              <a:rPr lang="ja-JP" altLang="ja-JP" sz="1800" dirty="0" smtClean="0"/>
              <a:t>柱とするレーガノミクス⇒</a:t>
            </a:r>
            <a:r>
              <a:rPr lang="en-US" altLang="ja-JP" sz="1800" dirty="0" smtClean="0"/>
              <a:t>1980</a:t>
            </a:r>
            <a:r>
              <a:rPr lang="ja-JP" altLang="ja-JP" sz="1800" dirty="0" smtClean="0"/>
              <a:t>年代当初の不況で税収と輸出が伸び悩んで財政赤字と貿易赤字の双子の赤字、</a:t>
            </a:r>
            <a:r>
              <a:rPr lang="en-US" altLang="ja-JP" sz="1800" dirty="0" smtClean="0"/>
              <a:t>1983</a:t>
            </a:r>
            <a:r>
              <a:rPr lang="ja-JP" altLang="ja-JP" sz="1800" dirty="0" smtClean="0"/>
              <a:t>年からは民間活力の復興と共に</a:t>
            </a:r>
            <a:r>
              <a:rPr lang="en-US" altLang="ja-JP" sz="1800" dirty="0" smtClean="0"/>
              <a:t>8</a:t>
            </a:r>
            <a:r>
              <a:rPr lang="ja-JP" altLang="ja-JP" sz="1800" dirty="0" smtClean="0"/>
              <a:t>年連続の持続的経済成長。</a:t>
            </a:r>
            <a:r>
              <a:rPr lang="en-US" altLang="ja-JP" sz="1800" dirty="0" smtClean="0"/>
              <a:t>1985</a:t>
            </a:r>
            <a:r>
              <a:rPr lang="ja-JP" altLang="ja-JP" sz="1800" dirty="0" smtClean="0"/>
              <a:t>年には「グラム・ラドマン法」（財政均衡化法）が成立、</a:t>
            </a:r>
            <a:r>
              <a:rPr lang="en-US" altLang="ja-JP" sz="1800" dirty="0" smtClean="0"/>
              <a:t>1992</a:t>
            </a:r>
            <a:r>
              <a:rPr lang="ja-JP" altLang="ja-JP" sz="1800" dirty="0" smtClean="0"/>
              <a:t>年度までに財政赤字の漸進的削減をすることが立法化、多年度均衡財政主義の復権。新自由主義の経済改革はブッシュ政権、クリントン政権でも推進、</a:t>
            </a:r>
            <a:r>
              <a:rPr lang="en-US" altLang="ja-JP" sz="1800" dirty="0" smtClean="0"/>
              <a:t>1990</a:t>
            </a:r>
            <a:r>
              <a:rPr lang="ja-JP" altLang="ja-JP" sz="1800" dirty="0" smtClean="0"/>
              <a:t>年不況のあと</a:t>
            </a:r>
            <a:r>
              <a:rPr lang="en-US" altLang="ja-JP" sz="1800" dirty="0" smtClean="0"/>
              <a:t>9</a:t>
            </a:r>
            <a:r>
              <a:rPr lang="ja-JP" altLang="ja-JP" sz="1800" dirty="0" smtClean="0"/>
              <a:t>年連続の経済成長に成功、財政均衡化を達成、物価安定と景気安定にも成功⇒アメリカ経済は史上初の「景気循環なき経済成長」を達成、</a:t>
            </a:r>
            <a:r>
              <a:rPr lang="ja-JP" altLang="ja-JP" sz="1800" b="1" dirty="0" smtClean="0"/>
              <a:t>ニュー・エコノミー</a:t>
            </a:r>
            <a:r>
              <a:rPr lang="ja-JP" altLang="ja-JP" sz="1800" dirty="0" smtClean="0"/>
              <a:t>（</a:t>
            </a:r>
            <a:r>
              <a:rPr lang="en-US" altLang="ja-JP" sz="1800" dirty="0" smtClean="0"/>
              <a:t>New Economy</a:t>
            </a:r>
            <a:r>
              <a:rPr lang="ja-JP" altLang="ja-JP" sz="1800" dirty="0" smtClean="0"/>
              <a:t>）⇒新自由主義的な規制緩和、財政支出削減、大幅減税による</a:t>
            </a:r>
            <a:r>
              <a:rPr lang="ja-JP" altLang="ja-JP" sz="1800" b="1" dirty="0" smtClean="0"/>
              <a:t>小さな政府</a:t>
            </a:r>
            <a:r>
              <a:rPr lang="ja-JP" altLang="ja-JP" sz="1800" dirty="0" smtClean="0"/>
              <a:t>（</a:t>
            </a:r>
            <a:r>
              <a:rPr lang="en-US" altLang="ja-JP" sz="1800" dirty="0" smtClean="0"/>
              <a:t>cheap government</a:t>
            </a:r>
            <a:r>
              <a:rPr lang="ja-JP" altLang="ja-JP" sz="1800" dirty="0" smtClean="0"/>
              <a:t>）の実現と</a:t>
            </a:r>
            <a:r>
              <a:rPr lang="ja-JP" altLang="ja-JP" sz="1800" b="1" dirty="0" smtClean="0"/>
              <a:t>安定的通貨供給</a:t>
            </a:r>
            <a:r>
              <a:rPr lang="ja-JP" altLang="ja-JP" sz="1800" dirty="0" smtClean="0"/>
              <a:t>によってこそ、民間活力を蘇生、景気安定と経済成長を両立、財政赤字を克服、財政均衡化を達成</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432047"/>
          </a:xfrm>
        </p:spPr>
        <p:txBody>
          <a:bodyPr>
            <a:normAutofit fontScale="90000"/>
          </a:bodyPr>
          <a:lstStyle/>
          <a:p>
            <a:r>
              <a:rPr lang="ja-JP" altLang="en-US" sz="2800" b="1" dirty="0" smtClean="0"/>
              <a:t>１２</a:t>
            </a:r>
            <a:r>
              <a:rPr lang="en-US" altLang="ja-JP" sz="2800" b="1" dirty="0" smtClean="0"/>
              <a:t>D</a:t>
            </a:r>
            <a:r>
              <a:rPr lang="ja-JP" altLang="ja-JP" sz="2800" b="1" dirty="0" err="1" smtClean="0"/>
              <a:t>．</a:t>
            </a:r>
            <a:r>
              <a:rPr lang="ja-JP" altLang="ja-JP" sz="2800" b="1" dirty="0" smtClean="0"/>
              <a:t>財政政策の方式：赤字財政か均衡財政か</a:t>
            </a:r>
            <a:endParaRPr lang="ja-JP" altLang="ja-JP" sz="2800" dirty="0"/>
          </a:p>
        </p:txBody>
      </p:sp>
      <p:sp>
        <p:nvSpPr>
          <p:cNvPr id="10243" name="Rectangle 3"/>
          <p:cNvSpPr>
            <a:spLocks noGrp="1" noChangeArrowheads="1"/>
          </p:cNvSpPr>
          <p:nvPr>
            <p:ph idx="1"/>
          </p:nvPr>
        </p:nvSpPr>
        <p:spPr>
          <a:xfrm>
            <a:off x="251520" y="620688"/>
            <a:ext cx="8712968" cy="5932513"/>
          </a:xfrm>
        </p:spPr>
        <p:txBody>
          <a:bodyPr/>
          <a:lstStyle/>
          <a:p>
            <a:r>
              <a:rPr lang="ja-JP" altLang="ja-JP" sz="1800" dirty="0" smtClean="0"/>
              <a:t>　グリーンスパン連邦準備制度理事会議長の下で、潜在成長率＋許容しうるインフレ率（</a:t>
            </a:r>
            <a:r>
              <a:rPr lang="en-US" altLang="ja-JP" sz="1800" dirty="0" smtClean="0"/>
              <a:t>g*</a:t>
            </a:r>
            <a:r>
              <a:rPr lang="ja-JP" altLang="ja-JP" sz="1800" dirty="0" smtClean="0"/>
              <a:t>＋π</a:t>
            </a:r>
            <a:r>
              <a:rPr lang="en-US" altLang="ja-JP" sz="1800" dirty="0" smtClean="0"/>
              <a:t>*</a:t>
            </a:r>
            <a:r>
              <a:rPr lang="ja-JP" altLang="ja-JP" sz="1800" dirty="0" smtClean="0"/>
              <a:t>）を上回る過剰な貨幣供給増加率</a:t>
            </a:r>
            <a:r>
              <a:rPr lang="en-US" altLang="ja-JP" sz="1800" dirty="0" smtClean="0"/>
              <a:t>m </a:t>
            </a:r>
            <a:r>
              <a:rPr lang="ja-JP" altLang="ja-JP" sz="1800" dirty="0" smtClean="0"/>
              <a:t>を続けた⇒主要な資金源となって</a:t>
            </a:r>
            <a:r>
              <a:rPr lang="en-US" altLang="ja-JP" sz="1800" dirty="0" smtClean="0"/>
              <a:t>1990</a:t>
            </a:r>
            <a:r>
              <a:rPr lang="ja-JP" altLang="ja-JP" sz="1800" dirty="0" smtClean="0"/>
              <a:t>年代後半には</a:t>
            </a:r>
            <a:r>
              <a:rPr lang="en-US" altLang="ja-JP" sz="1800" dirty="0" smtClean="0"/>
              <a:t>IT</a:t>
            </a:r>
            <a:r>
              <a:rPr lang="ja-JP" altLang="ja-JP" sz="1800" dirty="0" smtClean="0"/>
              <a:t>バブル、</a:t>
            </a:r>
            <a:r>
              <a:rPr lang="en-US" altLang="ja-JP" sz="1800" dirty="0" smtClean="0"/>
              <a:t>2001</a:t>
            </a:r>
            <a:r>
              <a:rPr lang="ja-JP" altLang="ja-JP" sz="1800" dirty="0" smtClean="0"/>
              <a:t>～</a:t>
            </a:r>
            <a:r>
              <a:rPr lang="en-US" altLang="ja-JP" sz="1800" dirty="0" smtClean="0"/>
              <a:t>2002</a:t>
            </a:r>
            <a:r>
              <a:rPr lang="ja-JP" altLang="ja-JP" sz="1800" dirty="0" smtClean="0"/>
              <a:t>年不況のあとには不動産バブル。</a:t>
            </a:r>
            <a:r>
              <a:rPr lang="en-US" altLang="ja-JP" sz="1800" dirty="0" smtClean="0"/>
              <a:t>m</a:t>
            </a:r>
            <a:r>
              <a:rPr lang="ja-JP" altLang="ja-JP" sz="1800" dirty="0" smtClean="0"/>
              <a:t>は単に安定的であるだけでなく、最適な</a:t>
            </a:r>
            <a:r>
              <a:rPr lang="en-US" altLang="ja-JP" sz="1800" dirty="0" smtClean="0"/>
              <a:t>X</a:t>
            </a:r>
            <a:r>
              <a:rPr lang="ja-JP" altLang="ja-JP" sz="1800" dirty="0" smtClean="0"/>
              <a:t>％である必要</a:t>
            </a:r>
            <a:endParaRPr lang="ja-JP" altLang="ja-JP"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
            <a:ext cx="9144000" cy="620688"/>
          </a:xfrm>
        </p:spPr>
        <p:txBody>
          <a:bodyPr>
            <a:normAutofit fontScale="90000"/>
          </a:bodyPr>
          <a:lstStyle/>
          <a:p>
            <a:r>
              <a:rPr lang="ja-JP" altLang="ja-JP" sz="1800" b="1" dirty="0" smtClean="0"/>
              <a:t>１</a:t>
            </a:r>
            <a:r>
              <a:rPr lang="ja-JP" altLang="ja-JP" sz="1800" b="1" dirty="0" smtClean="0"/>
              <a:t>．</a:t>
            </a:r>
            <a:r>
              <a:rPr lang="en-US" altLang="ja-JP" sz="1800" b="1" dirty="0" smtClean="0"/>
              <a:t>Aggregate </a:t>
            </a:r>
            <a:r>
              <a:rPr lang="en-US" altLang="ja-JP" sz="1800" b="1" dirty="0" smtClean="0"/>
              <a:t>Demand and Aggregate Supply in Product </a:t>
            </a:r>
            <a:r>
              <a:rPr lang="en-US" altLang="ja-JP" sz="1800" b="1" dirty="0" smtClean="0"/>
              <a:t>Market</a:t>
            </a:r>
            <a:br>
              <a:rPr lang="en-US" altLang="ja-JP" sz="1800" b="1" dirty="0" smtClean="0"/>
            </a:br>
            <a:r>
              <a:rPr lang="ja-JP" altLang="ja-JP" sz="1800" b="1" dirty="0" smtClean="0"/>
              <a:t>生産物市場の総需要曲線と総供給曲線</a:t>
            </a:r>
            <a:r>
              <a:rPr lang="ja-JP" altLang="en-US" sz="1800" b="1" dirty="0" smtClean="0"/>
              <a:t>　</a:t>
            </a:r>
            <a:endParaRPr lang="ja-JP" altLang="ja-JP" sz="1800" dirty="0"/>
          </a:p>
        </p:txBody>
      </p:sp>
      <p:sp>
        <p:nvSpPr>
          <p:cNvPr id="3075" name="Rectangle 3"/>
          <p:cNvSpPr>
            <a:spLocks noGrp="1" noChangeArrowheads="1"/>
          </p:cNvSpPr>
          <p:nvPr>
            <p:ph idx="1"/>
          </p:nvPr>
        </p:nvSpPr>
        <p:spPr>
          <a:xfrm>
            <a:off x="0" y="620688"/>
            <a:ext cx="9144000" cy="6237312"/>
          </a:xfrm>
        </p:spPr>
        <p:txBody>
          <a:bodyPr>
            <a:normAutofit fontScale="92500" lnSpcReduction="20000"/>
          </a:bodyPr>
          <a:lstStyle/>
          <a:p>
            <a:pPr>
              <a:buNone/>
            </a:pPr>
            <a:r>
              <a:rPr lang="en-US" altLang="ja-JP" sz="1800" i="1" dirty="0" smtClean="0"/>
              <a:t>IS</a:t>
            </a:r>
            <a:r>
              <a:rPr lang="en-US" altLang="ja-JP" sz="1800" dirty="0" smtClean="0"/>
              <a:t> </a:t>
            </a:r>
            <a:r>
              <a:rPr lang="en-US" altLang="ja-JP" sz="1800" dirty="0" smtClean="0"/>
              <a:t>= </a:t>
            </a:r>
            <a:r>
              <a:rPr lang="en-US" altLang="ja-JP" sz="1800" i="1" dirty="0" smtClean="0"/>
              <a:t>LM </a:t>
            </a:r>
            <a:r>
              <a:rPr lang="en-US" altLang="ja-JP" sz="1800" dirty="0" smtClean="0"/>
              <a:t>analysis ⇒ Simultaneous equilibrium between product and money markets.</a:t>
            </a:r>
          </a:p>
          <a:p>
            <a:pPr>
              <a:buNone/>
            </a:pPr>
            <a:r>
              <a:rPr lang="en-US" altLang="ja-JP" sz="1800" dirty="0" smtClean="0"/>
              <a:t>Price </a:t>
            </a:r>
            <a:r>
              <a:rPr lang="en-US" altLang="ja-JP" sz="1800" i="1" dirty="0" smtClean="0"/>
              <a:t>P</a:t>
            </a:r>
            <a:r>
              <a:rPr lang="en-US" altLang="ja-JP" sz="1800" dirty="0" smtClean="0"/>
              <a:t> is given, changes as a shift parameter ⇒ </a:t>
            </a:r>
            <a:r>
              <a:rPr lang="en-US" altLang="ja-JP" sz="1800" b="1" dirty="0" smtClean="0"/>
              <a:t>Comparative statics </a:t>
            </a:r>
            <a:r>
              <a:rPr lang="en-US" altLang="ja-JP" sz="1800" dirty="0" smtClean="0"/>
              <a:t>of how the impact of price </a:t>
            </a:r>
            <a:r>
              <a:rPr lang="en-US" altLang="ja-JP" sz="1800" i="1" dirty="0" smtClean="0"/>
              <a:t>P</a:t>
            </a:r>
            <a:r>
              <a:rPr lang="en-US" altLang="ja-JP" sz="1800" dirty="0" smtClean="0"/>
              <a:t> affects income Y and interest rate</a:t>
            </a:r>
            <a:r>
              <a:rPr lang="en-US" altLang="ja-JP" sz="1800" i="1" dirty="0" smtClean="0"/>
              <a:t> </a:t>
            </a:r>
            <a:r>
              <a:rPr lang="en-US" altLang="ja-JP" sz="1800" i="1" dirty="0" err="1" smtClean="0"/>
              <a:t>i</a:t>
            </a:r>
            <a:endParaRPr lang="en-US" altLang="ja-JP" sz="1800" dirty="0" smtClean="0"/>
          </a:p>
          <a:p>
            <a:pPr>
              <a:buNone/>
            </a:pPr>
            <a:r>
              <a:rPr lang="en-US" altLang="ja-JP" sz="1800" dirty="0" smtClean="0"/>
              <a:t>Price </a:t>
            </a:r>
            <a:r>
              <a:rPr lang="en-US" altLang="ja-JP" sz="1800" i="1" dirty="0" smtClean="0"/>
              <a:t>P</a:t>
            </a:r>
            <a:r>
              <a:rPr lang="en-US" altLang="ja-JP" sz="1800" dirty="0" smtClean="0"/>
              <a:t> falls ⇒ figure18-1, real money balance</a:t>
            </a:r>
            <a:r>
              <a:rPr lang="en-US" altLang="ja-JP" sz="1800" i="1" dirty="0" smtClean="0"/>
              <a:t> M</a:t>
            </a:r>
            <a:r>
              <a:rPr lang="en-US" altLang="ja-JP" sz="1800" dirty="0" smtClean="0"/>
              <a:t>/</a:t>
            </a:r>
            <a:r>
              <a:rPr lang="en-US" altLang="ja-JP" sz="1800" i="1" dirty="0" smtClean="0"/>
              <a:t>P</a:t>
            </a:r>
            <a:r>
              <a:rPr lang="en-US" altLang="ja-JP" sz="1800" dirty="0" smtClean="0"/>
              <a:t> increases, </a:t>
            </a:r>
            <a:r>
              <a:rPr lang="en-US" altLang="ja-JP" sz="1800" i="1" dirty="0" smtClean="0"/>
              <a:t>LM</a:t>
            </a:r>
            <a:r>
              <a:rPr lang="en-US" altLang="ja-JP" sz="1800" dirty="0" smtClean="0"/>
              <a:t> curve shifts right to </a:t>
            </a:r>
            <a:r>
              <a:rPr lang="en-US" altLang="ja-JP" sz="1800" i="1" dirty="0" smtClean="0"/>
              <a:t>LM</a:t>
            </a:r>
            <a:r>
              <a:rPr lang="en-US" altLang="ja-JP" sz="1800" dirty="0" smtClean="0"/>
              <a:t> ', effects of monetary easing. interest rate</a:t>
            </a:r>
            <a:r>
              <a:rPr lang="en-US" altLang="ja-JP" sz="1800" i="1" dirty="0" smtClean="0"/>
              <a:t> </a:t>
            </a:r>
            <a:r>
              <a:rPr lang="en-US" altLang="ja-JP" sz="1800" i="1" dirty="0" err="1" smtClean="0"/>
              <a:t>i</a:t>
            </a:r>
            <a:r>
              <a:rPr lang="en-US" altLang="ja-JP" sz="1800" i="1" dirty="0" smtClean="0"/>
              <a:t> </a:t>
            </a:r>
            <a:r>
              <a:rPr lang="en-US" altLang="ja-JP" sz="1800" dirty="0" smtClean="0"/>
              <a:t>decreases, stimulates investment, national income </a:t>
            </a:r>
            <a:r>
              <a:rPr lang="en-US" altLang="ja-JP" sz="1800" i="1" dirty="0" smtClean="0"/>
              <a:t>Y</a:t>
            </a:r>
            <a:r>
              <a:rPr lang="en-US" altLang="ja-JP" sz="1800" dirty="0" smtClean="0"/>
              <a:t> increases.</a:t>
            </a:r>
          </a:p>
          <a:p>
            <a:pPr>
              <a:buNone/>
            </a:pPr>
            <a:r>
              <a:rPr lang="en-US" altLang="ja-JP" sz="1800" dirty="0" smtClean="0"/>
              <a:t>Increase in price </a:t>
            </a:r>
            <a:r>
              <a:rPr lang="en-US" altLang="ja-JP" sz="1800" i="1" dirty="0" smtClean="0"/>
              <a:t>P</a:t>
            </a:r>
            <a:r>
              <a:rPr lang="en-US" altLang="ja-JP" sz="1800" dirty="0" smtClean="0"/>
              <a:t> ⇒ Decrease the real money balance </a:t>
            </a:r>
            <a:r>
              <a:rPr lang="en-US" altLang="ja-JP" sz="1800" i="1" dirty="0" smtClean="0"/>
              <a:t>M</a:t>
            </a:r>
            <a:r>
              <a:rPr lang="en-US" altLang="ja-JP" sz="1800" dirty="0" smtClean="0"/>
              <a:t>/</a:t>
            </a:r>
            <a:r>
              <a:rPr lang="en-US" altLang="ja-JP" sz="1800" i="1" dirty="0" smtClean="0"/>
              <a:t>P</a:t>
            </a:r>
            <a:r>
              <a:rPr lang="en-US" altLang="ja-JP" sz="1800" dirty="0" smtClean="0"/>
              <a:t>, shift the LM curve left to </a:t>
            </a:r>
            <a:r>
              <a:rPr lang="en-US" altLang="ja-JP" sz="1800" i="1" dirty="0" smtClean="0"/>
              <a:t>LM </a:t>
            </a:r>
            <a:r>
              <a:rPr lang="en-US" altLang="ja-JP" sz="1800" dirty="0" smtClean="0"/>
              <a:t>", effect of monetary tightening interest rate </a:t>
            </a:r>
            <a:r>
              <a:rPr lang="en-US" altLang="ja-JP" sz="1800" i="1" dirty="0" err="1" smtClean="0"/>
              <a:t>i</a:t>
            </a:r>
            <a:r>
              <a:rPr lang="en-US" altLang="ja-JP" sz="1800" dirty="0" smtClean="0"/>
              <a:t> rises, investment is suppressed, and national income decreases.</a:t>
            </a:r>
          </a:p>
          <a:p>
            <a:pPr>
              <a:buNone/>
            </a:pPr>
            <a:r>
              <a:rPr lang="en-US" altLang="ja-JP" sz="1800" dirty="0" smtClean="0"/>
              <a:t>∴ The following aggregate demand function</a:t>
            </a:r>
            <a:r>
              <a:rPr lang="en-US" altLang="ja-JP" sz="1800" i="1" dirty="0" smtClean="0"/>
              <a:t> AD </a:t>
            </a:r>
            <a:r>
              <a:rPr lang="en-US" altLang="ja-JP" sz="1800" dirty="0" smtClean="0"/>
              <a:t>holds between price </a:t>
            </a:r>
            <a:r>
              <a:rPr lang="en-US" altLang="ja-JP" sz="1800" i="1" dirty="0" smtClean="0"/>
              <a:t>P</a:t>
            </a:r>
            <a:r>
              <a:rPr lang="en-US" altLang="ja-JP" sz="1800" dirty="0" smtClean="0"/>
              <a:t> and national income </a:t>
            </a:r>
            <a:r>
              <a:rPr lang="en-US" altLang="ja-JP" sz="1800" i="1" dirty="0" smtClean="0"/>
              <a:t>Y</a:t>
            </a:r>
            <a:r>
              <a:rPr lang="en-US" altLang="ja-JP" sz="1800" dirty="0" smtClean="0"/>
              <a:t> = aggregate demand </a:t>
            </a:r>
            <a:r>
              <a:rPr lang="en-US" altLang="ja-JP" sz="1800" i="1" dirty="0" smtClean="0"/>
              <a:t>AD</a:t>
            </a:r>
            <a:r>
              <a:rPr lang="en-US" altLang="ja-JP" sz="1800" dirty="0" smtClean="0"/>
              <a:t>, and aggregate demand curve as shown in Figure 18-2.</a:t>
            </a:r>
            <a:br>
              <a:rPr lang="en-US" altLang="ja-JP" sz="1800" dirty="0" smtClean="0"/>
            </a:br>
            <a:r>
              <a:rPr lang="en-US" altLang="ja-JP" sz="1800" i="1" dirty="0" smtClean="0"/>
              <a:t> AD</a:t>
            </a:r>
            <a:r>
              <a:rPr lang="ja-JP" altLang="ja-JP" sz="1800" dirty="0" smtClean="0"/>
              <a:t>＝</a:t>
            </a:r>
            <a:r>
              <a:rPr lang="en-US" altLang="ja-JP" sz="1800" i="1" dirty="0" smtClean="0"/>
              <a:t>AD</a:t>
            </a:r>
            <a:r>
              <a:rPr lang="en-US" altLang="ja-JP" sz="1800" dirty="0" smtClean="0"/>
              <a:t>(</a:t>
            </a:r>
            <a:r>
              <a:rPr lang="en-US" altLang="ja-JP" sz="1800" i="1" dirty="0" smtClean="0"/>
              <a:t>P</a:t>
            </a:r>
            <a:r>
              <a:rPr lang="en-US" altLang="ja-JP" sz="1800" dirty="0" smtClean="0"/>
              <a:t>)</a:t>
            </a:r>
            <a:r>
              <a:rPr lang="ja-JP" altLang="ja-JP" sz="1800" dirty="0" smtClean="0"/>
              <a:t>　　</a:t>
            </a:r>
            <a:r>
              <a:rPr lang="en-US" altLang="ja-JP" sz="1800" i="1" dirty="0" err="1" smtClean="0"/>
              <a:t>dAD</a:t>
            </a:r>
            <a:r>
              <a:rPr lang="en-US" altLang="ja-JP" sz="1800" dirty="0" smtClean="0"/>
              <a:t>/</a:t>
            </a:r>
            <a:r>
              <a:rPr lang="en-US" altLang="ja-JP" sz="1800" i="1" dirty="0" err="1" smtClean="0"/>
              <a:t>dP</a:t>
            </a:r>
            <a:r>
              <a:rPr lang="ja-JP" altLang="ja-JP" sz="1800" dirty="0" smtClean="0"/>
              <a:t>＜</a:t>
            </a:r>
            <a:r>
              <a:rPr lang="en-US" altLang="ja-JP" sz="1800" dirty="0" smtClean="0"/>
              <a:t>0   Figure </a:t>
            </a:r>
            <a:r>
              <a:rPr lang="en-US" altLang="ja-JP" sz="1800" dirty="0" smtClean="0"/>
              <a:t>18-1</a:t>
            </a:r>
          </a:p>
          <a:p>
            <a:r>
              <a:rPr lang="en-US" altLang="ja-JP" sz="1800" i="1" dirty="0" smtClean="0"/>
              <a:t>IS</a:t>
            </a:r>
            <a:r>
              <a:rPr lang="ja-JP" altLang="ja-JP" sz="1800" dirty="0" smtClean="0"/>
              <a:t>＝</a:t>
            </a:r>
            <a:r>
              <a:rPr lang="en-US" altLang="ja-JP" sz="1800" i="1" dirty="0" smtClean="0"/>
              <a:t>LM</a:t>
            </a:r>
            <a:r>
              <a:rPr lang="ja-JP" altLang="ja-JP" sz="1800" dirty="0" smtClean="0"/>
              <a:t>分析⇒生産物市場と貨幣市場の同時均衡。物価</a:t>
            </a:r>
            <a:r>
              <a:rPr lang="en-US" altLang="ja-JP" sz="1800" i="1" dirty="0" smtClean="0"/>
              <a:t>P</a:t>
            </a:r>
            <a:r>
              <a:rPr lang="ja-JP" altLang="ja-JP" sz="1800" dirty="0" smtClean="0"/>
              <a:t>は</a:t>
            </a:r>
            <a:endParaRPr lang="en-US" altLang="ja-JP" sz="1800" dirty="0" smtClean="0"/>
          </a:p>
          <a:p>
            <a:r>
              <a:rPr lang="ja-JP" altLang="ja-JP" sz="1800" dirty="0" smtClean="0"/>
              <a:t>所与、シフトパラメーターとして変化⇒所得</a:t>
            </a:r>
            <a:r>
              <a:rPr lang="en-US" altLang="ja-JP" sz="1800" i="1" dirty="0" smtClean="0"/>
              <a:t>Y</a:t>
            </a:r>
            <a:r>
              <a:rPr lang="ja-JP" altLang="ja-JP" sz="1800" dirty="0" smtClean="0"/>
              <a:t>や利子率</a:t>
            </a:r>
            <a:r>
              <a:rPr lang="en-US" altLang="ja-JP" sz="1800" i="1" dirty="0" err="1" smtClean="0"/>
              <a:t>i</a:t>
            </a:r>
            <a:r>
              <a:rPr lang="ja-JP" altLang="ja-JP" sz="1800" dirty="0" smtClean="0"/>
              <a:t>にどの</a:t>
            </a:r>
            <a:endParaRPr lang="en-US" altLang="ja-JP" sz="1800" dirty="0" smtClean="0"/>
          </a:p>
          <a:p>
            <a:r>
              <a:rPr lang="ja-JP" altLang="ja-JP" sz="1800" dirty="0" err="1" smtClean="0"/>
              <a:t>ような</a:t>
            </a:r>
            <a:r>
              <a:rPr lang="ja-JP" altLang="ja-JP" sz="1800" dirty="0" smtClean="0"/>
              <a:t>影響を及ぼすかを</a:t>
            </a:r>
            <a:r>
              <a:rPr lang="ja-JP" altLang="ja-JP" sz="1800" b="1" dirty="0" smtClean="0"/>
              <a:t>比較静学</a:t>
            </a:r>
            <a:endParaRPr lang="ja-JP" altLang="ja-JP" sz="1800" dirty="0" smtClean="0"/>
          </a:p>
          <a:p>
            <a:r>
              <a:rPr lang="ja-JP" altLang="ja-JP" sz="1800" dirty="0" smtClean="0"/>
              <a:t>物価</a:t>
            </a:r>
            <a:r>
              <a:rPr lang="en-US" altLang="ja-JP" sz="1800" i="1" dirty="0" smtClean="0"/>
              <a:t>P</a:t>
            </a:r>
            <a:r>
              <a:rPr lang="ja-JP" altLang="ja-JP" sz="1800" dirty="0" smtClean="0"/>
              <a:t>が下落⇒</a:t>
            </a:r>
            <a:r>
              <a:rPr lang="en-US" altLang="ja-JP" sz="1800" dirty="0" smtClean="0"/>
              <a:t>18-1</a:t>
            </a:r>
            <a:r>
              <a:rPr lang="ja-JP" altLang="ja-JP" sz="1800" dirty="0" smtClean="0"/>
              <a:t>図、実質貨幣残高</a:t>
            </a:r>
            <a:r>
              <a:rPr lang="en-US" altLang="ja-JP" sz="1800" i="1" dirty="0" smtClean="0"/>
              <a:t>M</a:t>
            </a:r>
            <a:r>
              <a:rPr lang="en-US" altLang="ja-JP" sz="1800" dirty="0" smtClean="0"/>
              <a:t>/</a:t>
            </a:r>
            <a:r>
              <a:rPr lang="en-US" altLang="ja-JP" sz="1800" i="1" dirty="0" smtClean="0"/>
              <a:t>P</a:t>
            </a:r>
            <a:r>
              <a:rPr lang="ja-JP" altLang="ja-JP" sz="1800" dirty="0" smtClean="0"/>
              <a:t>は増加、</a:t>
            </a:r>
            <a:r>
              <a:rPr lang="en-US" altLang="ja-JP" sz="1800" i="1" dirty="0" smtClean="0"/>
              <a:t>LM</a:t>
            </a:r>
            <a:r>
              <a:rPr lang="ja-JP" altLang="ja-JP" sz="1800" dirty="0" smtClean="0"/>
              <a:t>曲線</a:t>
            </a:r>
            <a:endParaRPr lang="en-US" altLang="ja-JP" sz="1800" dirty="0" smtClean="0"/>
          </a:p>
          <a:p>
            <a:r>
              <a:rPr lang="ja-JP" altLang="ja-JP" sz="1800" dirty="0" smtClean="0"/>
              <a:t>は</a:t>
            </a:r>
            <a:r>
              <a:rPr lang="en-US" altLang="ja-JP" sz="1800" i="1" dirty="0" smtClean="0"/>
              <a:t>LM</a:t>
            </a:r>
            <a:r>
              <a:rPr lang="en-US" altLang="ja-JP" sz="1800" dirty="0" smtClean="0"/>
              <a:t>’</a:t>
            </a:r>
            <a:r>
              <a:rPr lang="ja-JP" altLang="ja-JP" sz="1800" dirty="0" err="1" smtClean="0"/>
              <a:t>へと</a:t>
            </a:r>
            <a:r>
              <a:rPr lang="ja-JP" altLang="ja-JP" sz="1800" dirty="0" smtClean="0"/>
              <a:t>右方シフト、金融緩和の効果。利子率</a:t>
            </a:r>
            <a:r>
              <a:rPr lang="en-US" altLang="ja-JP" sz="1800" i="1" dirty="0" err="1" smtClean="0"/>
              <a:t>i</a:t>
            </a:r>
            <a:r>
              <a:rPr lang="ja-JP" altLang="ja-JP" sz="1800" dirty="0" smtClean="0"/>
              <a:t>は低下、投</a:t>
            </a:r>
            <a:endParaRPr lang="en-US" altLang="ja-JP" sz="1800" dirty="0" smtClean="0"/>
          </a:p>
          <a:p>
            <a:r>
              <a:rPr lang="ja-JP" altLang="ja-JP" sz="1800" dirty="0" smtClean="0"/>
              <a:t>資を刺激、国民所得</a:t>
            </a:r>
            <a:r>
              <a:rPr lang="en-US" altLang="ja-JP" sz="1800" i="1" dirty="0" smtClean="0"/>
              <a:t>Y</a:t>
            </a:r>
            <a:r>
              <a:rPr lang="ja-JP" altLang="ja-JP" sz="1800" dirty="0" smtClean="0"/>
              <a:t>は増加。</a:t>
            </a:r>
          </a:p>
          <a:p>
            <a:r>
              <a:rPr lang="ja-JP" altLang="ja-JP" sz="1800" dirty="0" smtClean="0"/>
              <a:t>物価</a:t>
            </a:r>
            <a:r>
              <a:rPr lang="en-US" altLang="ja-JP" sz="1800" i="1" dirty="0" smtClean="0"/>
              <a:t>P</a:t>
            </a:r>
            <a:r>
              <a:rPr lang="ja-JP" altLang="ja-JP" sz="1800" dirty="0" smtClean="0"/>
              <a:t>の上昇⇒実質貨幣残高</a:t>
            </a:r>
            <a:r>
              <a:rPr lang="en-US" altLang="ja-JP" sz="1800" i="1" dirty="0" smtClean="0"/>
              <a:t>M</a:t>
            </a:r>
            <a:r>
              <a:rPr lang="en-US" altLang="ja-JP" sz="1800" dirty="0" smtClean="0"/>
              <a:t>/</a:t>
            </a:r>
            <a:r>
              <a:rPr lang="en-US" altLang="ja-JP" sz="1800" i="1" dirty="0" smtClean="0"/>
              <a:t>P</a:t>
            </a:r>
            <a:r>
              <a:rPr lang="ja-JP" altLang="ja-JP" sz="1800" dirty="0" smtClean="0"/>
              <a:t>を減少、</a:t>
            </a:r>
            <a:r>
              <a:rPr lang="en-US" altLang="ja-JP" sz="1800" i="1" dirty="0" smtClean="0"/>
              <a:t>LM</a:t>
            </a:r>
            <a:r>
              <a:rPr lang="ja-JP" altLang="ja-JP" sz="1800" dirty="0" smtClean="0"/>
              <a:t>曲線を</a:t>
            </a:r>
            <a:r>
              <a:rPr lang="en-US" altLang="ja-JP" sz="1800" i="1" dirty="0" smtClean="0"/>
              <a:t>LM</a:t>
            </a:r>
            <a:r>
              <a:rPr lang="en-US" altLang="ja-JP" sz="1800" dirty="0" smtClean="0"/>
              <a:t>”</a:t>
            </a:r>
            <a:r>
              <a:rPr lang="ja-JP" altLang="ja-JP" sz="1800" dirty="0" smtClean="0"/>
              <a:t>へ</a:t>
            </a:r>
            <a:endParaRPr lang="en-US" altLang="ja-JP" sz="1800" dirty="0" smtClean="0"/>
          </a:p>
          <a:p>
            <a:r>
              <a:rPr lang="ja-JP" altLang="ja-JP" sz="1800" dirty="0" smtClean="0"/>
              <a:t>と左方シフト、金融引き締めの効果。利子率</a:t>
            </a:r>
            <a:r>
              <a:rPr lang="en-US" altLang="ja-JP" sz="1800" i="1" dirty="0" err="1" smtClean="0"/>
              <a:t>i</a:t>
            </a:r>
            <a:r>
              <a:rPr lang="ja-JP" altLang="ja-JP" sz="1800" dirty="0" smtClean="0"/>
              <a:t>は上昇、投資を</a:t>
            </a:r>
            <a:endParaRPr lang="en-US" altLang="ja-JP" sz="1800" dirty="0" smtClean="0"/>
          </a:p>
          <a:p>
            <a:r>
              <a:rPr lang="ja-JP" altLang="ja-JP" sz="1800" dirty="0" smtClean="0"/>
              <a:t>抑制、国民所得は</a:t>
            </a:r>
            <a:r>
              <a:rPr lang="en-US" altLang="ja-JP" sz="1800" i="1" dirty="0" smtClean="0"/>
              <a:t>Y</a:t>
            </a:r>
            <a:r>
              <a:rPr lang="ja-JP" altLang="ja-JP" sz="1800" dirty="0" smtClean="0"/>
              <a:t>は減少。</a:t>
            </a:r>
          </a:p>
          <a:p>
            <a:r>
              <a:rPr lang="ja-JP" altLang="ja-JP" sz="1800" dirty="0" smtClean="0"/>
              <a:t>∴物価</a:t>
            </a:r>
            <a:r>
              <a:rPr lang="en-US" altLang="ja-JP" sz="1800" i="1" dirty="0" smtClean="0"/>
              <a:t>P</a:t>
            </a:r>
            <a:r>
              <a:rPr lang="ja-JP" altLang="ja-JP" sz="1800" dirty="0" smtClean="0"/>
              <a:t>と国民所得</a:t>
            </a:r>
            <a:r>
              <a:rPr lang="en-US" altLang="ja-JP" sz="1800" i="1" dirty="0" smtClean="0"/>
              <a:t>Y</a:t>
            </a:r>
            <a:r>
              <a:rPr lang="ja-JP" altLang="ja-JP" sz="1800" dirty="0" smtClean="0"/>
              <a:t>＝総需要</a:t>
            </a:r>
            <a:r>
              <a:rPr lang="en-US" altLang="ja-JP" sz="1800" i="1" dirty="0" smtClean="0"/>
              <a:t>AD</a:t>
            </a:r>
            <a:r>
              <a:rPr lang="ja-JP" altLang="ja-JP" sz="1800" dirty="0" smtClean="0"/>
              <a:t>との間には次の総需要</a:t>
            </a:r>
            <a:endParaRPr lang="en-US" altLang="ja-JP" sz="1800" dirty="0" smtClean="0"/>
          </a:p>
          <a:p>
            <a:r>
              <a:rPr lang="ja-JP" altLang="ja-JP" sz="1800" dirty="0" smtClean="0"/>
              <a:t>関数</a:t>
            </a:r>
            <a:r>
              <a:rPr lang="en-US" altLang="ja-JP" sz="1800" i="1" dirty="0" smtClean="0"/>
              <a:t>AD</a:t>
            </a:r>
            <a:r>
              <a:rPr lang="ja-JP" altLang="ja-JP" sz="1800" dirty="0" smtClean="0"/>
              <a:t>が成り立ち、</a:t>
            </a:r>
            <a:r>
              <a:rPr lang="en-US" altLang="ja-JP" sz="1800" dirty="0" smtClean="0"/>
              <a:t>18-2</a:t>
            </a:r>
            <a:r>
              <a:rPr lang="ja-JP" altLang="ja-JP" sz="1800" dirty="0" smtClean="0"/>
              <a:t>図のような総需要曲線。</a:t>
            </a:r>
          </a:p>
          <a:p>
            <a:r>
              <a:rPr lang="ja-JP" altLang="ja-JP" sz="1800" dirty="0" smtClean="0"/>
              <a:t>　　</a:t>
            </a:r>
            <a:r>
              <a:rPr lang="en-US" altLang="ja-JP" sz="1800" i="1" dirty="0" smtClean="0"/>
              <a:t>AD</a:t>
            </a:r>
            <a:r>
              <a:rPr lang="ja-JP" altLang="ja-JP" sz="1800" dirty="0" smtClean="0"/>
              <a:t>＝</a:t>
            </a:r>
            <a:r>
              <a:rPr lang="en-US" altLang="ja-JP" sz="1800" i="1" dirty="0" smtClean="0"/>
              <a:t>AD</a:t>
            </a:r>
            <a:r>
              <a:rPr lang="en-US" altLang="ja-JP" sz="1800" dirty="0" smtClean="0"/>
              <a:t>(</a:t>
            </a:r>
            <a:r>
              <a:rPr lang="en-US" altLang="ja-JP" sz="1800" i="1" dirty="0" smtClean="0"/>
              <a:t>P</a:t>
            </a:r>
            <a:r>
              <a:rPr lang="en-US" altLang="ja-JP" sz="1800" dirty="0" smtClean="0"/>
              <a:t>)</a:t>
            </a:r>
            <a:r>
              <a:rPr lang="ja-JP" altLang="ja-JP" sz="1800" dirty="0" smtClean="0"/>
              <a:t>　　</a:t>
            </a:r>
            <a:r>
              <a:rPr lang="en-US" altLang="ja-JP" sz="1800" i="1" dirty="0" err="1" smtClean="0"/>
              <a:t>dAD</a:t>
            </a:r>
            <a:r>
              <a:rPr lang="en-US" altLang="ja-JP" sz="1800" dirty="0" smtClean="0"/>
              <a:t>/</a:t>
            </a:r>
            <a:r>
              <a:rPr lang="en-US" altLang="ja-JP" sz="1800" i="1" dirty="0" err="1" smtClean="0"/>
              <a:t>dP</a:t>
            </a:r>
            <a:r>
              <a:rPr lang="ja-JP" altLang="ja-JP" sz="1800" dirty="0" smtClean="0"/>
              <a:t>＜</a:t>
            </a:r>
            <a:r>
              <a:rPr lang="en-US" altLang="ja-JP" sz="1800" dirty="0" smtClean="0"/>
              <a:t>0             </a:t>
            </a:r>
            <a:r>
              <a:rPr lang="en-US" altLang="ja-JP" sz="1800" dirty="0" smtClean="0"/>
              <a:t>18-1</a:t>
            </a:r>
            <a:r>
              <a:rPr lang="ja-JP" altLang="ja-JP" sz="1800" dirty="0" smtClean="0"/>
              <a:t>図　</a:t>
            </a:r>
            <a:endParaRPr lang="en-US" altLang="ja-JP" sz="1800" dirty="0" smtClean="0"/>
          </a:p>
          <a:p>
            <a:endParaRPr lang="ja-JP" altLang="ja-JP" sz="1800" dirty="0" smtClean="0"/>
          </a:p>
          <a:p>
            <a:endParaRPr lang="ja-JP" altLang="ja-JP" sz="1800" dirty="0"/>
          </a:p>
        </p:txBody>
      </p:sp>
      <p:pic>
        <p:nvPicPr>
          <p:cNvPr id="4" name="図 3"/>
          <p:cNvPicPr/>
          <p:nvPr/>
        </p:nvPicPr>
        <p:blipFill>
          <a:blip r:embed="rId3" cstate="print"/>
          <a:srcRect/>
          <a:stretch>
            <a:fillRect/>
          </a:stretch>
        </p:blipFill>
        <p:spPr bwMode="auto">
          <a:xfrm>
            <a:off x="6084168" y="3645024"/>
            <a:ext cx="3059832" cy="321297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548680"/>
          </a:xfrm>
        </p:spPr>
        <p:txBody>
          <a:bodyPr>
            <a:normAutofit fontScale="90000"/>
          </a:bodyPr>
          <a:lstStyle/>
          <a:p>
            <a:r>
              <a:rPr lang="ja-JP" altLang="ja-JP" sz="1800" b="1" dirty="0" smtClean="0"/>
              <a:t>１</a:t>
            </a:r>
            <a:r>
              <a:rPr lang="en-US" altLang="ja-JP" sz="1800" b="1" dirty="0" smtClean="0"/>
              <a:t>B</a:t>
            </a:r>
            <a:r>
              <a:rPr lang="ja-JP" altLang="ja-JP" sz="1800" b="1" dirty="0" err="1" smtClean="0"/>
              <a:t>．</a:t>
            </a:r>
            <a:r>
              <a:rPr lang="en-US" altLang="ja-JP" sz="1800" b="1" dirty="0" smtClean="0"/>
              <a:t>Aggregate </a:t>
            </a:r>
            <a:r>
              <a:rPr lang="en-US" altLang="ja-JP" sz="1800" b="1" dirty="0" smtClean="0"/>
              <a:t>Demand and Aggregate Supply in Product </a:t>
            </a:r>
            <a:r>
              <a:rPr lang="en-US" altLang="ja-JP" sz="1800" b="1" dirty="0" smtClean="0"/>
              <a:t>Market</a:t>
            </a:r>
            <a:br>
              <a:rPr lang="en-US" altLang="ja-JP" sz="1800" b="1" dirty="0" smtClean="0"/>
            </a:br>
            <a:r>
              <a:rPr lang="ja-JP" altLang="ja-JP" sz="1800" b="1" dirty="0" smtClean="0"/>
              <a:t>生産物市場の総需要曲線と総供給曲線</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548680"/>
            <a:ext cx="9144000" cy="6309320"/>
          </a:xfrm>
        </p:spPr>
        <p:txBody>
          <a:bodyPr>
            <a:normAutofit fontScale="92500" lnSpcReduction="20000"/>
          </a:bodyPr>
          <a:lstStyle/>
          <a:p>
            <a:pPr>
              <a:buNone/>
            </a:pPr>
            <a:r>
              <a:rPr lang="en-US" altLang="ja-JP" sz="1800" b="1" dirty="0" smtClean="0"/>
              <a:t>In </a:t>
            </a:r>
            <a:r>
              <a:rPr lang="en-US" altLang="ja-JP" sz="1800" b="1" dirty="0" smtClean="0"/>
              <a:t>the short run, capital </a:t>
            </a:r>
            <a:r>
              <a:rPr lang="en-US" altLang="ja-JP" sz="1800" b="1" i="1" dirty="0" smtClean="0"/>
              <a:t>K</a:t>
            </a:r>
            <a:r>
              <a:rPr lang="en-US" altLang="ja-JP" sz="1800" b="1" dirty="0" smtClean="0"/>
              <a:t> is constant</a:t>
            </a:r>
            <a:r>
              <a:rPr lang="en-US" altLang="ja-JP" sz="1800" dirty="0" smtClean="0"/>
              <a:t>, macro production function is</a:t>
            </a:r>
            <a:br>
              <a:rPr lang="en-US" altLang="ja-JP" sz="1800" dirty="0" smtClean="0"/>
            </a:br>
            <a:r>
              <a:rPr lang="en-US" altLang="ja-JP" sz="1800" i="1" dirty="0" smtClean="0"/>
              <a:t> 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　</a:t>
            </a:r>
            <a:r>
              <a:rPr lang="en-US" altLang="ja-JP" sz="1800" i="1" dirty="0" smtClean="0"/>
              <a:t>∂F</a:t>
            </a:r>
            <a:r>
              <a:rPr lang="en-US" altLang="ja-JP" sz="1800" dirty="0" smtClean="0"/>
              <a:t>/</a:t>
            </a:r>
            <a:r>
              <a:rPr lang="en-US" altLang="ja-JP" sz="1800" i="1" dirty="0" smtClean="0"/>
              <a:t>∂N</a:t>
            </a:r>
            <a:r>
              <a:rPr lang="ja-JP" altLang="ja-JP" sz="1800" dirty="0" smtClean="0"/>
              <a:t>＞</a:t>
            </a:r>
            <a:r>
              <a:rPr lang="en-US" altLang="ja-JP" sz="1800" dirty="0" smtClean="0"/>
              <a:t>0</a:t>
            </a:r>
            <a:r>
              <a:rPr lang="ja-JP" altLang="ja-JP" sz="1800" dirty="0" smtClean="0"/>
              <a:t>　</a:t>
            </a:r>
            <a:r>
              <a:rPr lang="en-US" altLang="ja-JP" sz="1800" i="1" dirty="0" smtClean="0"/>
              <a:t>∂</a:t>
            </a:r>
            <a:r>
              <a:rPr lang="en-US" altLang="ja-JP" sz="1800" baseline="30000" dirty="0" smtClean="0"/>
              <a:t>2</a:t>
            </a:r>
            <a:r>
              <a:rPr lang="en-US" altLang="ja-JP" sz="1800" i="1" dirty="0" smtClean="0"/>
              <a:t>F</a:t>
            </a:r>
            <a:r>
              <a:rPr lang="en-US" altLang="ja-JP" sz="1800" dirty="0" smtClean="0"/>
              <a:t>/</a:t>
            </a:r>
            <a:r>
              <a:rPr lang="en-US" altLang="ja-JP" sz="1800" i="1" dirty="0" smtClean="0"/>
              <a:t>∂N</a:t>
            </a:r>
            <a:r>
              <a:rPr lang="en-US" altLang="ja-JP" sz="1800" i="1" baseline="30000" dirty="0" smtClean="0"/>
              <a:t>2</a:t>
            </a:r>
            <a:r>
              <a:rPr lang="ja-JP" altLang="ja-JP" sz="1800" dirty="0" smtClean="0"/>
              <a:t>＜</a:t>
            </a:r>
            <a:r>
              <a:rPr lang="en-US" altLang="ja-JP" sz="1800" dirty="0" smtClean="0"/>
              <a:t>0 </a:t>
            </a:r>
          </a:p>
          <a:p>
            <a:pPr>
              <a:buNone/>
            </a:pPr>
            <a:r>
              <a:rPr lang="en-US" altLang="ja-JP" sz="1800" dirty="0" smtClean="0"/>
              <a:t>Firms maximize profit, and demand for labor to equalize </a:t>
            </a:r>
            <a:r>
              <a:rPr lang="en-US" altLang="ja-JP" sz="1800" b="1" dirty="0" smtClean="0"/>
              <a:t>the marginal productivity of labor to real wage rate </a:t>
            </a:r>
            <a:r>
              <a:rPr lang="en-US" altLang="ja-JP" sz="1800" b="1" i="1" dirty="0" smtClean="0"/>
              <a:t>w</a:t>
            </a:r>
            <a:r>
              <a:rPr lang="en-US" altLang="ja-JP" sz="1800" b="1" dirty="0" smtClean="0"/>
              <a:t>/</a:t>
            </a:r>
            <a:r>
              <a:rPr lang="en-US" altLang="ja-JP" sz="1800" b="1" i="1" dirty="0" smtClean="0"/>
              <a:t>P</a:t>
            </a:r>
            <a:r>
              <a:rPr lang="en-US" altLang="ja-JP" sz="1800" dirty="0" smtClean="0"/>
              <a:t>,</a:t>
            </a:r>
            <a:br>
              <a:rPr lang="en-US" altLang="ja-JP" sz="1800" dirty="0" smtClean="0"/>
            </a:br>
            <a:r>
              <a:rPr lang="en-US" altLang="ja-JP" sz="1800" i="1" dirty="0" smtClean="0"/>
              <a:t> w</a:t>
            </a:r>
            <a:r>
              <a:rPr lang="en-US" altLang="ja-JP" sz="1800" dirty="0" smtClean="0"/>
              <a:t>/</a:t>
            </a:r>
            <a:r>
              <a:rPr lang="en-US" altLang="ja-JP" sz="1800" i="1" dirty="0" smtClean="0"/>
              <a:t>P</a:t>
            </a:r>
            <a:r>
              <a:rPr lang="ja-JP" altLang="ja-JP" sz="1800" dirty="0" smtClean="0"/>
              <a:t>＝</a:t>
            </a:r>
            <a:r>
              <a:rPr lang="en-US" altLang="ja-JP" sz="1800" i="1" dirty="0" smtClean="0"/>
              <a:t>∂F</a:t>
            </a:r>
            <a:r>
              <a:rPr lang="en-US" altLang="ja-JP" sz="1800" dirty="0" smtClean="0"/>
              <a:t>/</a:t>
            </a:r>
            <a:r>
              <a:rPr lang="en-US" altLang="ja-JP" sz="1800" i="1" dirty="0" smtClean="0"/>
              <a:t>∂N </a:t>
            </a:r>
            <a:endParaRPr lang="en-US" altLang="ja-JP" sz="1800" dirty="0" smtClean="0"/>
          </a:p>
          <a:p>
            <a:pPr>
              <a:buNone/>
            </a:pPr>
            <a:r>
              <a:rPr lang="en-US" altLang="ja-JP" sz="1800" b="1" dirty="0" smtClean="0"/>
              <a:t>The first axiom of the classical school</a:t>
            </a:r>
            <a:r>
              <a:rPr lang="en-US" altLang="ja-JP" sz="1800" dirty="0" smtClean="0"/>
              <a:t>, marginal productivity of labor is diminishing, marginal cost is gradually increasing. Therefore, as national product </a:t>
            </a:r>
            <a:r>
              <a:rPr lang="en-US" altLang="ja-JP" sz="1800" i="1" dirty="0" smtClean="0"/>
              <a:t>Y</a:t>
            </a:r>
            <a:r>
              <a:rPr lang="en-US" altLang="ja-JP" sz="1800" dirty="0" smtClean="0"/>
              <a:t> increases, price </a:t>
            </a:r>
            <a:r>
              <a:rPr lang="en-US" altLang="ja-JP" sz="1800" i="1" dirty="0" smtClean="0"/>
              <a:t>P</a:t>
            </a:r>
            <a:r>
              <a:rPr lang="en-US" altLang="ja-JP" sz="1800" dirty="0" smtClean="0"/>
              <a:t> also rises. ⇒ The following aggregate supply function </a:t>
            </a:r>
            <a:r>
              <a:rPr lang="en-US" altLang="ja-JP" sz="1800" i="1" dirty="0" smtClean="0"/>
              <a:t>AS</a:t>
            </a:r>
            <a:r>
              <a:rPr lang="en-US" altLang="ja-JP" sz="1800" dirty="0" smtClean="0"/>
              <a:t> holds between price </a:t>
            </a:r>
            <a:r>
              <a:rPr lang="en-US" altLang="ja-JP" sz="1800" i="1" dirty="0" smtClean="0"/>
              <a:t>P</a:t>
            </a:r>
            <a:r>
              <a:rPr lang="en-US" altLang="ja-JP" sz="1800" dirty="0" smtClean="0"/>
              <a:t> and national product </a:t>
            </a:r>
            <a:r>
              <a:rPr lang="en-US" altLang="ja-JP" sz="1800" i="1" dirty="0" smtClean="0"/>
              <a:t>Y</a:t>
            </a:r>
            <a:r>
              <a:rPr lang="en-US" altLang="ja-JP" sz="1800" dirty="0" smtClean="0"/>
              <a:t> = aggregate supply </a:t>
            </a:r>
            <a:r>
              <a:rPr lang="en-US" altLang="ja-JP" sz="1800" i="1" dirty="0" smtClean="0"/>
              <a:t>AS</a:t>
            </a:r>
            <a:r>
              <a:rPr lang="en-US" altLang="ja-JP" sz="1800" dirty="0" smtClean="0"/>
              <a:t>, and aggregate supply curve as shown in Figure 18-2.</a:t>
            </a:r>
            <a:br>
              <a:rPr lang="en-US" altLang="ja-JP" sz="1800" dirty="0" smtClean="0"/>
            </a:br>
            <a:r>
              <a:rPr lang="en-US" altLang="ja-JP" sz="1800" i="1" dirty="0" smtClean="0"/>
              <a:t> AS</a:t>
            </a:r>
            <a:r>
              <a:rPr lang="ja-JP" altLang="ja-JP" sz="1800" dirty="0" smtClean="0"/>
              <a:t>＝</a:t>
            </a:r>
            <a:r>
              <a:rPr lang="en-US" altLang="ja-JP" sz="1800" i="1" dirty="0" smtClean="0"/>
              <a:t>AS</a:t>
            </a:r>
            <a:r>
              <a:rPr lang="en-US" altLang="ja-JP" sz="1800" dirty="0" smtClean="0"/>
              <a:t>(</a:t>
            </a:r>
            <a:r>
              <a:rPr lang="en-US" altLang="ja-JP" sz="1800" i="1" dirty="0" smtClean="0"/>
              <a:t>P</a:t>
            </a:r>
            <a:r>
              <a:rPr lang="en-US" altLang="ja-JP" sz="1800" dirty="0" smtClean="0"/>
              <a:t>)</a:t>
            </a:r>
            <a:r>
              <a:rPr lang="ja-JP" altLang="ja-JP" sz="1800" dirty="0" smtClean="0"/>
              <a:t>　　</a:t>
            </a:r>
            <a:r>
              <a:rPr lang="en-US" altLang="ja-JP" sz="1800" i="1" dirty="0" err="1" smtClean="0"/>
              <a:t>dAS</a:t>
            </a:r>
            <a:r>
              <a:rPr lang="en-US" altLang="ja-JP" sz="1800" dirty="0" smtClean="0"/>
              <a:t>/</a:t>
            </a:r>
            <a:r>
              <a:rPr lang="en-US" altLang="ja-JP" sz="1800" i="1" dirty="0" err="1" smtClean="0"/>
              <a:t>dP</a:t>
            </a:r>
            <a:r>
              <a:rPr lang="ja-JP" altLang="ja-JP" sz="1800" dirty="0" smtClean="0"/>
              <a:t>＞</a:t>
            </a:r>
            <a:r>
              <a:rPr lang="en-US" altLang="ja-JP" sz="1800" dirty="0" smtClean="0"/>
              <a:t>0 </a:t>
            </a:r>
          </a:p>
          <a:p>
            <a:pPr>
              <a:buNone/>
            </a:pPr>
            <a:r>
              <a:rPr lang="en-US" altLang="ja-JP" sz="1800" dirty="0" smtClean="0"/>
              <a:t>⇒ Market equilibrium at the intersection </a:t>
            </a:r>
            <a:r>
              <a:rPr lang="en-US" altLang="ja-JP" sz="1800" i="1" dirty="0" smtClean="0"/>
              <a:t>E</a:t>
            </a:r>
            <a:r>
              <a:rPr lang="en-US" altLang="ja-JP" sz="1800" dirty="0" smtClean="0"/>
              <a:t> of the two. Equilibrium national income </a:t>
            </a:r>
            <a:r>
              <a:rPr lang="en-US" altLang="ja-JP" sz="1800" i="1" dirty="0" smtClean="0"/>
              <a:t>Y</a:t>
            </a:r>
            <a:r>
              <a:rPr lang="en-US" altLang="ja-JP" sz="1800" dirty="0" smtClean="0"/>
              <a:t> * and equilibrium price </a:t>
            </a:r>
            <a:r>
              <a:rPr lang="en-US" altLang="ja-JP" sz="1800" i="1" dirty="0" smtClean="0"/>
              <a:t>P</a:t>
            </a:r>
            <a:r>
              <a:rPr lang="en-US" altLang="ja-JP" sz="1800" dirty="0" smtClean="0"/>
              <a:t> * are determined.  Fig. </a:t>
            </a:r>
            <a:r>
              <a:rPr lang="en-US" altLang="ja-JP" sz="1800" dirty="0" smtClean="0"/>
              <a:t>18-2</a:t>
            </a:r>
          </a:p>
          <a:p>
            <a:r>
              <a:rPr lang="ja-JP" altLang="ja-JP" sz="1800" dirty="0" smtClean="0"/>
              <a:t>短期では資本</a:t>
            </a:r>
            <a:r>
              <a:rPr lang="en-US" altLang="ja-JP" sz="1800" i="1" dirty="0" smtClean="0"/>
              <a:t>K</a:t>
            </a:r>
            <a:r>
              <a:rPr lang="ja-JP" altLang="ja-JP" sz="1800" dirty="0" smtClean="0"/>
              <a:t>が一定、マクロの生産関数は</a:t>
            </a:r>
          </a:p>
          <a:p>
            <a:r>
              <a:rPr lang="ja-JP" altLang="ja-JP" sz="1800" dirty="0" smtClean="0"/>
              <a:t>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　</a:t>
            </a:r>
            <a:r>
              <a:rPr lang="en-US" altLang="ja-JP" sz="1800" i="1" dirty="0" smtClean="0"/>
              <a:t>∂F</a:t>
            </a:r>
            <a:r>
              <a:rPr lang="en-US" altLang="ja-JP" sz="1800" dirty="0" smtClean="0"/>
              <a:t>/</a:t>
            </a:r>
            <a:r>
              <a:rPr lang="en-US" altLang="ja-JP" sz="1800" i="1" dirty="0" smtClean="0"/>
              <a:t>∂N</a:t>
            </a:r>
            <a:r>
              <a:rPr lang="ja-JP" altLang="ja-JP" sz="1800" dirty="0" smtClean="0"/>
              <a:t>＞</a:t>
            </a:r>
            <a:r>
              <a:rPr lang="en-US" altLang="ja-JP" sz="1800" dirty="0" smtClean="0"/>
              <a:t>0</a:t>
            </a:r>
            <a:r>
              <a:rPr lang="ja-JP" altLang="ja-JP" sz="1800" dirty="0" smtClean="0"/>
              <a:t>　</a:t>
            </a:r>
            <a:r>
              <a:rPr lang="en-US" altLang="ja-JP" sz="1800" i="1" dirty="0" smtClean="0"/>
              <a:t>∂</a:t>
            </a:r>
            <a:r>
              <a:rPr lang="en-US" altLang="ja-JP" sz="1800" baseline="30000" dirty="0" smtClean="0"/>
              <a:t>2</a:t>
            </a:r>
            <a:r>
              <a:rPr lang="en-US" altLang="ja-JP" sz="1800" i="1" dirty="0" smtClean="0"/>
              <a:t>F</a:t>
            </a:r>
            <a:r>
              <a:rPr lang="en-US" altLang="ja-JP" sz="1800" dirty="0" smtClean="0"/>
              <a:t>/</a:t>
            </a:r>
            <a:r>
              <a:rPr lang="en-US" altLang="ja-JP" sz="1800" i="1" dirty="0" smtClean="0"/>
              <a:t>∂N</a:t>
            </a:r>
            <a:r>
              <a:rPr lang="en-US" altLang="ja-JP" sz="1800" i="1" baseline="30000" dirty="0" smtClean="0"/>
              <a:t>2</a:t>
            </a:r>
            <a:r>
              <a:rPr lang="ja-JP" altLang="ja-JP" sz="1800" dirty="0" smtClean="0"/>
              <a:t>＜</a:t>
            </a:r>
            <a:r>
              <a:rPr lang="en-US" altLang="ja-JP" sz="1800" dirty="0" smtClean="0"/>
              <a:t>0</a:t>
            </a:r>
            <a:endParaRPr lang="ja-JP" altLang="ja-JP" sz="1800" dirty="0" smtClean="0"/>
          </a:p>
          <a:p>
            <a:r>
              <a:rPr lang="ja-JP" altLang="ja-JP" sz="1800" dirty="0" smtClean="0"/>
              <a:t>利潤最大化、労働の限界生産力が実質賃金に等しくなるように、</a:t>
            </a:r>
            <a:endParaRPr lang="en-US" altLang="ja-JP" sz="1800" dirty="0" smtClean="0"/>
          </a:p>
          <a:p>
            <a:r>
              <a:rPr lang="ja-JP" altLang="ja-JP" sz="1800" dirty="0" smtClean="0"/>
              <a:t>企業は労働需要。</a:t>
            </a:r>
          </a:p>
          <a:p>
            <a:r>
              <a:rPr lang="ja-JP" altLang="ja-JP" sz="1800" dirty="0" smtClean="0"/>
              <a:t>　　</a:t>
            </a:r>
            <a:r>
              <a:rPr lang="en-US" altLang="ja-JP" sz="1800" i="1" dirty="0" smtClean="0"/>
              <a:t>w</a:t>
            </a:r>
            <a:r>
              <a:rPr lang="en-US" altLang="ja-JP" sz="1800" dirty="0" smtClean="0"/>
              <a:t>/</a:t>
            </a:r>
            <a:r>
              <a:rPr lang="en-US" altLang="ja-JP" sz="1800" i="1" dirty="0" smtClean="0"/>
              <a:t>P</a:t>
            </a:r>
            <a:r>
              <a:rPr lang="ja-JP" altLang="ja-JP" sz="1800" dirty="0" smtClean="0"/>
              <a:t>＝</a:t>
            </a:r>
            <a:r>
              <a:rPr lang="en-US" altLang="ja-JP" sz="1800" i="1" dirty="0" smtClean="0"/>
              <a:t>∂F</a:t>
            </a:r>
            <a:r>
              <a:rPr lang="en-US" altLang="ja-JP" sz="1800" dirty="0" smtClean="0"/>
              <a:t>/</a:t>
            </a:r>
            <a:r>
              <a:rPr lang="en-US" altLang="ja-JP" sz="1800" i="1" dirty="0" smtClean="0"/>
              <a:t>∂N</a:t>
            </a:r>
            <a:endParaRPr lang="ja-JP" altLang="ja-JP" sz="1800" i="1" dirty="0" smtClean="0"/>
          </a:p>
          <a:p>
            <a:r>
              <a:rPr lang="ja-JP" altLang="ja-JP" sz="1800" dirty="0" smtClean="0"/>
              <a:t>古典派の第</a:t>
            </a:r>
            <a:r>
              <a:rPr lang="en-US" altLang="ja-JP" sz="1800" dirty="0" smtClean="0"/>
              <a:t>1</a:t>
            </a:r>
            <a:r>
              <a:rPr lang="ja-JP" altLang="ja-JP" sz="1800" dirty="0" smtClean="0"/>
              <a:t>公準、労働の限界生産力は逓減、限界費用は逓増。</a:t>
            </a:r>
            <a:endParaRPr lang="en-US" altLang="ja-JP" sz="1800" dirty="0" smtClean="0"/>
          </a:p>
          <a:p>
            <a:r>
              <a:rPr lang="ja-JP" altLang="ja-JP" sz="1800" dirty="0" smtClean="0"/>
              <a:t>よって国民生産物</a:t>
            </a:r>
            <a:r>
              <a:rPr lang="en-US" altLang="ja-JP" sz="1800" i="1" dirty="0" smtClean="0"/>
              <a:t>Y</a:t>
            </a:r>
            <a:r>
              <a:rPr lang="ja-JP" altLang="ja-JP" sz="1800" dirty="0" smtClean="0"/>
              <a:t>が増えると物価</a:t>
            </a:r>
            <a:r>
              <a:rPr lang="en-US" altLang="ja-JP" sz="1800" i="1" dirty="0" smtClean="0"/>
              <a:t>P</a:t>
            </a:r>
            <a:r>
              <a:rPr lang="ja-JP" altLang="ja-JP" sz="1800" dirty="0" smtClean="0"/>
              <a:t>も上昇。⇒物価</a:t>
            </a:r>
            <a:r>
              <a:rPr lang="en-US" altLang="ja-JP" sz="1800" i="1" dirty="0" smtClean="0"/>
              <a:t>P</a:t>
            </a:r>
            <a:r>
              <a:rPr lang="ja-JP" altLang="ja-JP" sz="1800" dirty="0" smtClean="0"/>
              <a:t>と国民生産</a:t>
            </a:r>
            <a:endParaRPr lang="en-US" altLang="ja-JP" sz="1800" dirty="0" smtClean="0"/>
          </a:p>
          <a:p>
            <a:r>
              <a:rPr lang="ja-JP" altLang="ja-JP" sz="1800" dirty="0" smtClean="0"/>
              <a:t>物</a:t>
            </a:r>
            <a:r>
              <a:rPr lang="en-US" altLang="ja-JP" sz="1800" i="1" dirty="0" smtClean="0"/>
              <a:t>Y</a:t>
            </a:r>
            <a:r>
              <a:rPr lang="ja-JP" altLang="ja-JP" sz="1800" dirty="0" smtClean="0"/>
              <a:t>＝総供給</a:t>
            </a:r>
            <a:r>
              <a:rPr lang="en-US" altLang="ja-JP" sz="1800" i="1" dirty="0" smtClean="0"/>
              <a:t>AS</a:t>
            </a:r>
            <a:r>
              <a:rPr lang="ja-JP" altLang="ja-JP" sz="1800" dirty="0" smtClean="0"/>
              <a:t>との間には次の総供給関数</a:t>
            </a:r>
            <a:r>
              <a:rPr lang="en-US" altLang="ja-JP" sz="1800" i="1" dirty="0" smtClean="0"/>
              <a:t>AS</a:t>
            </a:r>
            <a:r>
              <a:rPr lang="ja-JP" altLang="ja-JP" sz="1800" dirty="0" smtClean="0"/>
              <a:t>が成り立ち、</a:t>
            </a:r>
            <a:endParaRPr lang="en-US" altLang="ja-JP" sz="1800" dirty="0" smtClean="0"/>
          </a:p>
          <a:p>
            <a:r>
              <a:rPr lang="en-US" altLang="ja-JP" sz="1800" dirty="0" smtClean="0"/>
              <a:t>18-2</a:t>
            </a:r>
            <a:r>
              <a:rPr lang="ja-JP" altLang="ja-JP" sz="1800" dirty="0" smtClean="0"/>
              <a:t>図のような総供給曲線。</a:t>
            </a:r>
          </a:p>
          <a:p>
            <a:r>
              <a:rPr lang="ja-JP" altLang="ja-JP" sz="1800" dirty="0" smtClean="0"/>
              <a:t>　　</a:t>
            </a:r>
            <a:r>
              <a:rPr lang="en-US" altLang="ja-JP" sz="1800" i="1" dirty="0" smtClean="0"/>
              <a:t>AS</a:t>
            </a:r>
            <a:r>
              <a:rPr lang="ja-JP" altLang="ja-JP" sz="1800" dirty="0" smtClean="0"/>
              <a:t>＝</a:t>
            </a:r>
            <a:r>
              <a:rPr lang="en-US" altLang="ja-JP" sz="1800" i="1" dirty="0" smtClean="0"/>
              <a:t>AS</a:t>
            </a:r>
            <a:r>
              <a:rPr lang="en-US" altLang="ja-JP" sz="1800" dirty="0" smtClean="0"/>
              <a:t>(</a:t>
            </a:r>
            <a:r>
              <a:rPr lang="en-US" altLang="ja-JP" sz="1800" i="1" dirty="0" smtClean="0"/>
              <a:t>P</a:t>
            </a:r>
            <a:r>
              <a:rPr lang="en-US" altLang="ja-JP" sz="1800" dirty="0" smtClean="0"/>
              <a:t>)</a:t>
            </a:r>
            <a:r>
              <a:rPr lang="ja-JP" altLang="ja-JP" sz="1800" dirty="0" smtClean="0"/>
              <a:t>　　</a:t>
            </a:r>
            <a:r>
              <a:rPr lang="en-US" altLang="ja-JP" sz="1800" i="1" dirty="0" err="1" smtClean="0"/>
              <a:t>dAS</a:t>
            </a:r>
            <a:r>
              <a:rPr lang="en-US" altLang="ja-JP" sz="1800" dirty="0" smtClean="0"/>
              <a:t>/</a:t>
            </a:r>
            <a:r>
              <a:rPr lang="en-US" altLang="ja-JP" sz="1800" i="1" dirty="0" err="1" smtClean="0"/>
              <a:t>dP</a:t>
            </a:r>
            <a:r>
              <a:rPr lang="ja-JP" altLang="ja-JP" sz="1800" dirty="0" smtClean="0"/>
              <a:t>＞</a:t>
            </a:r>
            <a:r>
              <a:rPr lang="en-US" altLang="ja-JP" sz="1800" dirty="0" smtClean="0"/>
              <a:t>0</a:t>
            </a:r>
          </a:p>
          <a:p>
            <a:r>
              <a:rPr lang="ja-JP" altLang="ja-JP" sz="1800" dirty="0" smtClean="0"/>
              <a:t>　⇒両者の交点</a:t>
            </a:r>
            <a:r>
              <a:rPr lang="en-US" altLang="ja-JP" sz="1800" i="1" dirty="0" smtClean="0"/>
              <a:t>E</a:t>
            </a:r>
            <a:r>
              <a:rPr lang="ja-JP" altLang="ja-JP" sz="1800" dirty="0" smtClean="0"/>
              <a:t>で市場均衡。均衡国民所得</a:t>
            </a:r>
            <a:r>
              <a:rPr lang="en-US" altLang="ja-JP" sz="1800" i="1" dirty="0" smtClean="0"/>
              <a:t>Y</a:t>
            </a:r>
            <a:r>
              <a:rPr lang="en-US" altLang="ja-JP" sz="1800" dirty="0" smtClean="0"/>
              <a:t>*</a:t>
            </a:r>
            <a:r>
              <a:rPr lang="ja-JP" altLang="ja-JP" sz="1800" dirty="0" smtClean="0"/>
              <a:t>と均衡物価</a:t>
            </a:r>
            <a:r>
              <a:rPr lang="en-US" altLang="ja-JP" sz="1800" i="1" dirty="0" smtClean="0"/>
              <a:t>P</a:t>
            </a:r>
            <a:r>
              <a:rPr lang="en-US" altLang="ja-JP" sz="1800" dirty="0" smtClean="0"/>
              <a:t>*</a:t>
            </a:r>
            <a:r>
              <a:rPr lang="ja-JP" altLang="ja-JP" sz="1800" dirty="0" err="1" smtClean="0"/>
              <a:t>とが</a:t>
            </a:r>
            <a:r>
              <a:rPr lang="ja-JP" altLang="ja-JP" sz="1800" dirty="0" smtClean="0"/>
              <a:t>決定</a:t>
            </a:r>
            <a:r>
              <a:rPr lang="ja-JP" altLang="ja-JP" sz="1800" dirty="0" smtClean="0"/>
              <a:t>。</a:t>
            </a:r>
            <a:endParaRPr lang="en-US" altLang="ja-JP" sz="1800" dirty="0" smtClean="0"/>
          </a:p>
          <a:p>
            <a:r>
              <a:rPr lang="ja-JP" altLang="ja-JP" sz="1800" dirty="0" smtClean="0"/>
              <a:t>　　　　</a:t>
            </a:r>
            <a:r>
              <a:rPr lang="en-US" altLang="ja-JP" sz="1800" dirty="0" smtClean="0"/>
              <a:t>18-2</a:t>
            </a:r>
            <a:r>
              <a:rPr lang="ja-JP" altLang="ja-JP" sz="1800" dirty="0" smtClean="0"/>
              <a:t>図</a:t>
            </a:r>
            <a:endParaRPr lang="en-US" altLang="ja-JP" sz="1800" dirty="0" smtClean="0"/>
          </a:p>
          <a:p>
            <a:pPr>
              <a:buNone/>
            </a:pPr>
            <a:endParaRPr lang="ja-JP" altLang="ja-JP" sz="1800" dirty="0"/>
          </a:p>
        </p:txBody>
      </p:sp>
      <p:pic>
        <p:nvPicPr>
          <p:cNvPr id="7" name="図 6"/>
          <p:cNvPicPr/>
          <p:nvPr/>
        </p:nvPicPr>
        <p:blipFill>
          <a:blip r:embed="rId2" cstate="print"/>
          <a:srcRect/>
          <a:stretch>
            <a:fillRect/>
          </a:stretch>
        </p:blipFill>
        <p:spPr bwMode="auto">
          <a:xfrm>
            <a:off x="6372200" y="3356992"/>
            <a:ext cx="2771800" cy="259228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
            <a:ext cx="9144000" cy="548680"/>
          </a:xfrm>
        </p:spPr>
        <p:txBody>
          <a:bodyPr>
            <a:normAutofit fontScale="90000"/>
          </a:bodyPr>
          <a:lstStyle/>
          <a:p>
            <a:r>
              <a:rPr lang="ja-JP" altLang="ja-JP" sz="1800" b="1" dirty="0" smtClean="0"/>
              <a:t>１</a:t>
            </a:r>
            <a:r>
              <a:rPr lang="en-US" altLang="ja-JP" sz="1800" b="1" dirty="0" smtClean="0"/>
              <a:t>C</a:t>
            </a:r>
            <a:r>
              <a:rPr lang="ja-JP" altLang="ja-JP" sz="1800" b="1" dirty="0" err="1" smtClean="0"/>
              <a:t>．</a:t>
            </a:r>
            <a:r>
              <a:rPr lang="en-US" altLang="ja-JP" sz="1800" b="1" dirty="0" smtClean="0"/>
              <a:t>Aggregate </a:t>
            </a:r>
            <a:r>
              <a:rPr lang="en-US" altLang="ja-JP" sz="1800" b="1" dirty="0" smtClean="0"/>
              <a:t>Demand and Aggregate Supply in Product </a:t>
            </a:r>
            <a:r>
              <a:rPr lang="en-US" altLang="ja-JP" sz="1800" b="1" dirty="0" smtClean="0"/>
              <a:t>Market</a:t>
            </a:r>
            <a:br>
              <a:rPr lang="en-US" altLang="ja-JP" sz="1800" b="1" dirty="0" smtClean="0"/>
            </a:br>
            <a:r>
              <a:rPr lang="ja-JP" altLang="ja-JP" sz="1800" b="1" dirty="0" smtClean="0"/>
              <a:t>生産物市場の総需要曲線と総供給曲線</a:t>
            </a:r>
            <a:r>
              <a:rPr lang="ja-JP" altLang="en-US"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548680"/>
            <a:ext cx="9144000" cy="6309320"/>
          </a:xfrm>
        </p:spPr>
        <p:txBody>
          <a:bodyPr/>
          <a:lstStyle/>
          <a:p>
            <a:pPr>
              <a:buNone/>
            </a:pPr>
            <a:r>
              <a:rPr lang="en-US" altLang="ja-JP" sz="1800" dirty="0" smtClean="0"/>
              <a:t>If </a:t>
            </a:r>
            <a:r>
              <a:rPr lang="en-US" altLang="ja-JP" sz="1800" dirty="0" smtClean="0"/>
              <a:t>prices</a:t>
            </a:r>
            <a:r>
              <a:rPr lang="en-US" altLang="ja-JP" sz="1800" i="1" dirty="0" smtClean="0"/>
              <a:t> P </a:t>
            </a:r>
            <a:r>
              <a:rPr lang="en-US" altLang="ja-JP" sz="1800" dirty="0" smtClean="0"/>
              <a:t>are at </a:t>
            </a:r>
            <a:r>
              <a:rPr lang="en-US" altLang="ja-JP" sz="1800" i="1" dirty="0" smtClean="0"/>
              <a:t>P‘ </a:t>
            </a:r>
            <a:r>
              <a:rPr lang="en-US" altLang="ja-JP" sz="1800" dirty="0" smtClean="0"/>
              <a:t>that is higher than </a:t>
            </a:r>
            <a:r>
              <a:rPr lang="en-US" altLang="ja-JP" sz="1800" i="1" dirty="0" smtClean="0"/>
              <a:t>P</a:t>
            </a:r>
            <a:r>
              <a:rPr lang="en-US" altLang="ja-JP" sz="1800" dirty="0" smtClean="0"/>
              <a:t>*, excess supply </a:t>
            </a:r>
            <a:r>
              <a:rPr lang="en-US" altLang="ja-JP" sz="1800" i="1" dirty="0" smtClean="0"/>
              <a:t>ES</a:t>
            </a:r>
            <a:r>
              <a:rPr lang="en-US" altLang="ja-JP" sz="1800" dirty="0" smtClean="0"/>
              <a:t> = unsold goods occurs as shown in Figure 18-3</a:t>
            </a:r>
          </a:p>
          <a:p>
            <a:pPr>
              <a:buNone/>
            </a:pPr>
            <a:r>
              <a:rPr lang="en-US" altLang="ja-JP" sz="1800" dirty="0" smtClean="0"/>
              <a:t>⇒ Prices </a:t>
            </a:r>
            <a:r>
              <a:rPr lang="en-US" altLang="ja-JP" sz="1800" i="1" dirty="0" smtClean="0"/>
              <a:t>P</a:t>
            </a:r>
            <a:r>
              <a:rPr lang="en-US" altLang="ja-JP" sz="1800" dirty="0" smtClean="0"/>
              <a:t> fall, returning to equilibrium point </a:t>
            </a:r>
            <a:r>
              <a:rPr lang="en-US" altLang="ja-JP" sz="1800" i="1" dirty="0" smtClean="0"/>
              <a:t>E</a:t>
            </a:r>
            <a:r>
              <a:rPr lang="en-US" altLang="ja-JP" sz="1800" dirty="0" smtClean="0"/>
              <a:t>.</a:t>
            </a:r>
          </a:p>
          <a:p>
            <a:pPr>
              <a:buNone/>
            </a:pPr>
            <a:r>
              <a:rPr lang="en-US" altLang="ja-JP" sz="1800" dirty="0" smtClean="0"/>
              <a:t>If prices </a:t>
            </a:r>
            <a:r>
              <a:rPr lang="en-US" altLang="ja-JP" sz="1800" i="1" dirty="0" smtClean="0"/>
              <a:t>P</a:t>
            </a:r>
            <a:r>
              <a:rPr lang="en-US" altLang="ja-JP" sz="1800" dirty="0" smtClean="0"/>
              <a:t> are located at </a:t>
            </a:r>
            <a:r>
              <a:rPr lang="en-US" altLang="ja-JP" sz="1800" i="1" dirty="0" smtClean="0"/>
              <a:t>P</a:t>
            </a:r>
            <a:r>
              <a:rPr lang="en-US" altLang="ja-JP" sz="1800" dirty="0" smtClean="0"/>
              <a:t> '' that is lower than </a:t>
            </a:r>
            <a:r>
              <a:rPr lang="en-US" altLang="ja-JP" sz="1800" i="1" dirty="0" smtClean="0"/>
              <a:t>P </a:t>
            </a:r>
            <a:r>
              <a:rPr lang="en-US" altLang="ja-JP" sz="1800" dirty="0" smtClean="0"/>
              <a:t>*, excess demand </a:t>
            </a:r>
            <a:r>
              <a:rPr lang="en-US" altLang="ja-JP" sz="1800" i="1" dirty="0" smtClean="0"/>
              <a:t>ED</a:t>
            </a:r>
            <a:r>
              <a:rPr lang="en-US" altLang="ja-JP" sz="1800" dirty="0" smtClean="0"/>
              <a:t> = buy wait of goods </a:t>
            </a:r>
            <a:r>
              <a:rPr lang="en-US" altLang="ja-JP" sz="1800" dirty="0" err="1" smtClean="0"/>
              <a:t>occurrs</a:t>
            </a:r>
            <a:endParaRPr lang="en-US" altLang="ja-JP" sz="1800" dirty="0" smtClean="0"/>
          </a:p>
          <a:p>
            <a:pPr>
              <a:buNone/>
            </a:pPr>
            <a:r>
              <a:rPr lang="en-US" altLang="ja-JP" sz="1800" dirty="0" smtClean="0"/>
              <a:t>⇒ Prices </a:t>
            </a:r>
            <a:r>
              <a:rPr lang="en-US" altLang="ja-JP" sz="1800" i="1" dirty="0" smtClean="0"/>
              <a:t>P</a:t>
            </a:r>
            <a:r>
              <a:rPr lang="en-US" altLang="ja-JP" sz="1800" dirty="0" smtClean="0"/>
              <a:t> rise, returning to equilibrium point </a:t>
            </a:r>
            <a:r>
              <a:rPr lang="en-US" altLang="ja-JP" sz="1800" i="1" dirty="0" smtClean="0"/>
              <a:t>E</a:t>
            </a:r>
            <a:r>
              <a:rPr lang="en-US" altLang="ja-JP" sz="1800" dirty="0" smtClean="0"/>
              <a:t>.</a:t>
            </a:r>
          </a:p>
          <a:p>
            <a:pPr>
              <a:buNone/>
            </a:pPr>
            <a:r>
              <a:rPr lang="en-US" altLang="ja-JP" sz="1800" dirty="0" smtClean="0"/>
              <a:t>In the economy where prices </a:t>
            </a:r>
            <a:r>
              <a:rPr lang="en-US" altLang="ja-JP" sz="1800" i="1" dirty="0" smtClean="0"/>
              <a:t>P</a:t>
            </a:r>
            <a:r>
              <a:rPr lang="en-US" altLang="ja-JP" sz="1800" dirty="0" smtClean="0"/>
              <a:t> are flexible, the price adjustment mechanism works, to satisfy </a:t>
            </a:r>
            <a:r>
              <a:rPr lang="en-US" altLang="ja-JP" sz="1800" b="1" dirty="0" err="1" smtClean="0"/>
              <a:t>Walrasian</a:t>
            </a:r>
            <a:r>
              <a:rPr lang="en-US" altLang="ja-JP" sz="1800" b="1" dirty="0" smtClean="0"/>
              <a:t> stability condition</a:t>
            </a:r>
            <a:r>
              <a:rPr lang="en-US" altLang="ja-JP" sz="1800" dirty="0" smtClean="0"/>
              <a:t>.      Fig. </a:t>
            </a:r>
            <a:r>
              <a:rPr lang="en-US" altLang="ja-JP" sz="1800" dirty="0" smtClean="0"/>
              <a:t>18-3</a:t>
            </a:r>
          </a:p>
          <a:p>
            <a:r>
              <a:rPr lang="ja-JP" altLang="ja-JP" sz="1800" dirty="0" smtClean="0"/>
              <a:t>物価</a:t>
            </a:r>
            <a:r>
              <a:rPr lang="en-US" altLang="ja-JP" sz="1800" i="1" dirty="0" smtClean="0"/>
              <a:t>P</a:t>
            </a:r>
            <a:r>
              <a:rPr lang="ja-JP" altLang="ja-JP" sz="1800" dirty="0" smtClean="0"/>
              <a:t>が</a:t>
            </a:r>
            <a:r>
              <a:rPr lang="en-US" altLang="ja-JP" sz="1800" i="1" dirty="0" smtClean="0"/>
              <a:t>P</a:t>
            </a:r>
            <a:r>
              <a:rPr lang="en-US" altLang="ja-JP" sz="1800" dirty="0" smtClean="0"/>
              <a:t>*</a:t>
            </a:r>
            <a:r>
              <a:rPr lang="ja-JP" altLang="ja-JP" sz="1800" dirty="0" smtClean="0"/>
              <a:t>より高い</a:t>
            </a:r>
            <a:r>
              <a:rPr lang="en-US" altLang="ja-JP" sz="1800" i="1" dirty="0" smtClean="0"/>
              <a:t>P</a:t>
            </a:r>
            <a:r>
              <a:rPr lang="en-US" altLang="ja-JP" sz="1800" dirty="0" smtClean="0"/>
              <a:t>’</a:t>
            </a:r>
            <a:r>
              <a:rPr lang="ja-JP" altLang="ja-JP" sz="1800" dirty="0" smtClean="0"/>
              <a:t>の所にあると、</a:t>
            </a:r>
            <a:r>
              <a:rPr lang="en-US" altLang="ja-JP" sz="1800" dirty="0" smtClean="0"/>
              <a:t>18-3</a:t>
            </a:r>
            <a:r>
              <a:rPr lang="ja-JP" altLang="ja-JP" sz="1800" dirty="0" smtClean="0"/>
              <a:t>図のように超過</a:t>
            </a:r>
            <a:endParaRPr lang="en-US" altLang="ja-JP" sz="1800" dirty="0" smtClean="0"/>
          </a:p>
          <a:p>
            <a:r>
              <a:rPr lang="ja-JP" altLang="ja-JP" sz="1800" dirty="0" smtClean="0"/>
              <a:t>供給</a:t>
            </a:r>
            <a:r>
              <a:rPr lang="en-US" altLang="ja-JP" sz="1800" i="1" dirty="0" smtClean="0"/>
              <a:t>ES</a:t>
            </a:r>
            <a:r>
              <a:rPr lang="ja-JP" altLang="ja-JP" sz="1800" dirty="0" smtClean="0"/>
              <a:t>＝売れ残りが発生</a:t>
            </a:r>
          </a:p>
          <a:p>
            <a:r>
              <a:rPr lang="ja-JP" altLang="ja-JP" sz="1800" dirty="0" smtClean="0"/>
              <a:t>⇒物価</a:t>
            </a:r>
            <a:r>
              <a:rPr lang="en-US" altLang="ja-JP" sz="1800" i="1" dirty="0" smtClean="0"/>
              <a:t>P</a:t>
            </a:r>
            <a:r>
              <a:rPr lang="ja-JP" altLang="ja-JP" sz="1800" dirty="0" smtClean="0"/>
              <a:t>が下落、均衡点</a:t>
            </a:r>
            <a:r>
              <a:rPr lang="en-US" altLang="ja-JP" sz="1800" i="1" dirty="0" smtClean="0"/>
              <a:t>E</a:t>
            </a:r>
            <a:r>
              <a:rPr lang="ja-JP" altLang="ja-JP" sz="1800" dirty="0" smtClean="0"/>
              <a:t>に戻る。</a:t>
            </a:r>
          </a:p>
          <a:p>
            <a:r>
              <a:rPr lang="ja-JP" altLang="ja-JP" sz="1800" dirty="0" smtClean="0"/>
              <a:t>物価</a:t>
            </a:r>
            <a:r>
              <a:rPr lang="en-US" altLang="ja-JP" sz="1800" i="1" dirty="0" smtClean="0"/>
              <a:t>P</a:t>
            </a:r>
            <a:r>
              <a:rPr lang="ja-JP" altLang="ja-JP" sz="1800" dirty="0" smtClean="0"/>
              <a:t>が</a:t>
            </a:r>
            <a:r>
              <a:rPr lang="en-US" altLang="ja-JP" sz="1800" i="1" dirty="0" smtClean="0"/>
              <a:t>P</a:t>
            </a:r>
            <a:r>
              <a:rPr lang="en-US" altLang="ja-JP" sz="1800" dirty="0" smtClean="0"/>
              <a:t>*</a:t>
            </a:r>
            <a:r>
              <a:rPr lang="ja-JP" altLang="ja-JP" sz="1800" dirty="0" smtClean="0"/>
              <a:t>より低い</a:t>
            </a:r>
            <a:r>
              <a:rPr lang="en-US" altLang="ja-JP" sz="1800" i="1" dirty="0" smtClean="0"/>
              <a:t>P</a:t>
            </a:r>
            <a:r>
              <a:rPr lang="en-US" altLang="ja-JP" sz="1800" dirty="0" smtClean="0"/>
              <a:t>”</a:t>
            </a:r>
            <a:r>
              <a:rPr lang="ja-JP" altLang="ja-JP" sz="1800" dirty="0" smtClean="0"/>
              <a:t>の所にあると、超過需要</a:t>
            </a:r>
            <a:r>
              <a:rPr lang="en-US" altLang="ja-JP" sz="1800" i="1" dirty="0" smtClean="0"/>
              <a:t>ED</a:t>
            </a:r>
            <a:r>
              <a:rPr lang="ja-JP" altLang="ja-JP" sz="1800" dirty="0" smtClean="0"/>
              <a:t>＝買い</a:t>
            </a:r>
            <a:endParaRPr lang="en-US" altLang="ja-JP" sz="1800" dirty="0" smtClean="0"/>
          </a:p>
          <a:p>
            <a:r>
              <a:rPr lang="ja-JP" altLang="ja-JP" sz="1800" dirty="0" smtClean="0"/>
              <a:t>そびれが発生</a:t>
            </a:r>
          </a:p>
          <a:p>
            <a:r>
              <a:rPr lang="ja-JP" altLang="ja-JP" sz="1800" dirty="0" smtClean="0"/>
              <a:t>⇒物価</a:t>
            </a:r>
            <a:r>
              <a:rPr lang="en-US" altLang="ja-JP" sz="1800" i="1" dirty="0" smtClean="0"/>
              <a:t>P</a:t>
            </a:r>
            <a:r>
              <a:rPr lang="ja-JP" altLang="ja-JP" sz="1800" dirty="0" smtClean="0"/>
              <a:t>が上昇、均衡点</a:t>
            </a:r>
            <a:r>
              <a:rPr lang="en-US" altLang="ja-JP" sz="1800" i="1" dirty="0" smtClean="0"/>
              <a:t>E</a:t>
            </a:r>
            <a:r>
              <a:rPr lang="ja-JP" altLang="ja-JP" sz="1800" dirty="0" smtClean="0"/>
              <a:t>に戻る。</a:t>
            </a:r>
          </a:p>
          <a:p>
            <a:r>
              <a:rPr lang="ja-JP" altLang="ja-JP" sz="1800" dirty="0" smtClean="0"/>
              <a:t>物価</a:t>
            </a:r>
            <a:r>
              <a:rPr lang="en-US" altLang="ja-JP" sz="1800" i="1" dirty="0" smtClean="0"/>
              <a:t>P</a:t>
            </a:r>
            <a:r>
              <a:rPr lang="ja-JP" altLang="ja-JP" sz="1800" dirty="0" smtClean="0"/>
              <a:t>が伸縮的な経済では、価格機構による調整作用が</a:t>
            </a:r>
            <a:endParaRPr lang="en-US" altLang="ja-JP" sz="1800" dirty="0" smtClean="0"/>
          </a:p>
          <a:p>
            <a:r>
              <a:rPr lang="ja-JP" altLang="ja-JP" sz="1800" dirty="0" smtClean="0"/>
              <a:t>働く、</a:t>
            </a:r>
            <a:r>
              <a:rPr lang="ja-JP" altLang="ja-JP" sz="1800" b="1" dirty="0" smtClean="0"/>
              <a:t>ワルラスの安定</a:t>
            </a:r>
            <a:r>
              <a:rPr lang="ja-JP" altLang="ja-JP" sz="1800" b="1" dirty="0" smtClean="0"/>
              <a:t>条件</a:t>
            </a:r>
            <a:r>
              <a:rPr lang="en-US" altLang="ja-JP" sz="1800" dirty="0" smtClean="0"/>
              <a:t>                                    </a:t>
            </a:r>
            <a:r>
              <a:rPr lang="en-US" altLang="ja-JP" sz="1800" dirty="0" smtClean="0"/>
              <a:t>18-3</a:t>
            </a:r>
            <a:r>
              <a:rPr lang="ja-JP" altLang="ja-JP" sz="1800" dirty="0" smtClean="0"/>
              <a:t>図</a:t>
            </a:r>
          </a:p>
          <a:p>
            <a:pPr>
              <a:buNone/>
            </a:pPr>
            <a:endParaRPr lang="ja-JP" altLang="ja-JP" sz="1800" dirty="0"/>
          </a:p>
        </p:txBody>
      </p:sp>
      <p:pic>
        <p:nvPicPr>
          <p:cNvPr id="8" name="図 7"/>
          <p:cNvPicPr/>
          <p:nvPr/>
        </p:nvPicPr>
        <p:blipFill>
          <a:blip r:embed="rId2" cstate="print"/>
          <a:srcRect/>
          <a:stretch>
            <a:fillRect/>
          </a:stretch>
        </p:blipFill>
        <p:spPr bwMode="auto">
          <a:xfrm>
            <a:off x="6012160" y="3645024"/>
            <a:ext cx="3131840" cy="321297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548680"/>
          </a:xfrm>
        </p:spPr>
        <p:txBody>
          <a:bodyPr>
            <a:normAutofit fontScale="90000"/>
          </a:bodyPr>
          <a:lstStyle/>
          <a:p>
            <a:r>
              <a:rPr lang="ja-JP" altLang="ja-JP" sz="2000" b="1" dirty="0" smtClean="0"/>
              <a:t>２</a:t>
            </a:r>
            <a:r>
              <a:rPr lang="ja-JP" altLang="ja-JP" sz="2000" b="1" dirty="0" smtClean="0"/>
              <a:t>．</a:t>
            </a:r>
            <a:r>
              <a:rPr lang="en-US" altLang="ja-JP" sz="2000" b="1" dirty="0" smtClean="0"/>
              <a:t>Demand-pull </a:t>
            </a:r>
            <a:r>
              <a:rPr lang="en-US" altLang="ja-JP" sz="2000" b="1" dirty="0" smtClean="0"/>
              <a:t>Inflation and Cost-push </a:t>
            </a:r>
            <a:r>
              <a:rPr lang="en-US" altLang="ja-JP" sz="2000" b="1" dirty="0" smtClean="0"/>
              <a:t>Inflation</a:t>
            </a:r>
            <a:br>
              <a:rPr lang="en-US" altLang="ja-JP" sz="2000" b="1" dirty="0" smtClean="0"/>
            </a:br>
            <a:r>
              <a:rPr lang="ja-JP" altLang="ja-JP" sz="2000" b="1" dirty="0" smtClean="0"/>
              <a:t>需要インフレと費用インフレ</a:t>
            </a:r>
            <a:r>
              <a:rPr lang="en-US" altLang="ja-JP" sz="2000" b="1" dirty="0" smtClean="0"/>
              <a:t> </a:t>
            </a:r>
            <a:endParaRPr lang="ja-JP" altLang="ja-JP" sz="2000" dirty="0"/>
          </a:p>
        </p:txBody>
      </p:sp>
      <p:sp>
        <p:nvSpPr>
          <p:cNvPr id="4099" name="Rectangle 3"/>
          <p:cNvSpPr>
            <a:spLocks noGrp="1" noChangeArrowheads="1"/>
          </p:cNvSpPr>
          <p:nvPr>
            <p:ph idx="1"/>
          </p:nvPr>
        </p:nvSpPr>
        <p:spPr>
          <a:xfrm>
            <a:off x="0" y="548680"/>
            <a:ext cx="9144000" cy="6192688"/>
          </a:xfrm>
        </p:spPr>
        <p:txBody>
          <a:bodyPr>
            <a:normAutofit lnSpcReduction="10000"/>
          </a:bodyPr>
          <a:lstStyle/>
          <a:p>
            <a:pPr>
              <a:buNone/>
            </a:pPr>
            <a:r>
              <a:rPr lang="en-US" altLang="ja-JP" sz="1800" dirty="0" smtClean="0"/>
              <a:t>Inflation </a:t>
            </a:r>
            <a:r>
              <a:rPr lang="en-US" altLang="ja-JP" sz="1800" dirty="0" smtClean="0"/>
              <a:t>of the money supply </a:t>
            </a:r>
            <a:r>
              <a:rPr lang="en-US" altLang="ja-JP" sz="1800" i="1" dirty="0" smtClean="0"/>
              <a:t>M </a:t>
            </a:r>
            <a:r>
              <a:rPr lang="en-US" altLang="ja-JP" sz="1800" dirty="0" smtClean="0"/>
              <a:t>→ aggregate demand increases, figure 18-4, aggregate demand curve shifts right from </a:t>
            </a:r>
            <a:r>
              <a:rPr lang="en-US" altLang="ja-JP" sz="1800" i="1" dirty="0" smtClean="0"/>
              <a:t>AD</a:t>
            </a:r>
            <a:r>
              <a:rPr lang="en-US" altLang="ja-JP" sz="1800" dirty="0" smtClean="0"/>
              <a:t> to </a:t>
            </a:r>
            <a:r>
              <a:rPr lang="en-US" altLang="ja-JP" sz="1800" i="1" dirty="0" smtClean="0"/>
              <a:t>AD</a:t>
            </a:r>
            <a:r>
              <a:rPr lang="en-US" altLang="ja-JP" sz="1800" dirty="0" smtClean="0"/>
              <a:t> ‘</a:t>
            </a:r>
          </a:p>
          <a:p>
            <a:pPr>
              <a:buNone/>
            </a:pPr>
            <a:r>
              <a:rPr lang="en-US" altLang="ja-JP" sz="1800" dirty="0" smtClean="0"/>
              <a:t>⇒ Equilibrium income increases from </a:t>
            </a:r>
            <a:r>
              <a:rPr lang="en-US" altLang="ja-JP" sz="1800" i="1" dirty="0" smtClean="0"/>
              <a:t>Y</a:t>
            </a:r>
            <a:r>
              <a:rPr lang="en-US" altLang="ja-JP" sz="1800" dirty="0" smtClean="0"/>
              <a:t> * to </a:t>
            </a:r>
            <a:r>
              <a:rPr lang="en-US" altLang="ja-JP" sz="1800" i="1" dirty="0" smtClean="0"/>
              <a:t>Y</a:t>
            </a:r>
            <a:r>
              <a:rPr lang="en-US" altLang="ja-JP" sz="1800" dirty="0" smtClean="0"/>
              <a:t> ', equilibrium prices rise from</a:t>
            </a:r>
            <a:r>
              <a:rPr lang="en-US" altLang="ja-JP" sz="1800" i="1" dirty="0" smtClean="0"/>
              <a:t> P </a:t>
            </a:r>
            <a:r>
              <a:rPr lang="en-US" altLang="ja-JP" sz="1800" dirty="0" smtClean="0"/>
              <a:t>* to </a:t>
            </a:r>
            <a:r>
              <a:rPr lang="en-US" altLang="ja-JP" sz="1800" i="1" dirty="0" smtClean="0"/>
              <a:t>P</a:t>
            </a:r>
            <a:r>
              <a:rPr lang="en-US" altLang="ja-JP" sz="1800" dirty="0" smtClean="0"/>
              <a:t>'.</a:t>
            </a:r>
          </a:p>
          <a:p>
            <a:pPr>
              <a:buNone/>
            </a:pPr>
            <a:r>
              <a:rPr lang="en-US" altLang="ja-JP" sz="1800" dirty="0" smtClean="0"/>
              <a:t>⇒ </a:t>
            </a:r>
            <a:r>
              <a:rPr lang="en-US" altLang="ja-JP" sz="1800" b="1" dirty="0" smtClean="0"/>
              <a:t>Inflation is a state where prices rise continuously</a:t>
            </a:r>
            <a:r>
              <a:rPr lang="en-US" altLang="ja-JP" sz="1800" dirty="0" smtClean="0"/>
              <a:t>.</a:t>
            </a:r>
          </a:p>
          <a:p>
            <a:pPr>
              <a:buNone/>
            </a:pPr>
            <a:r>
              <a:rPr lang="en-US" altLang="ja-JP" sz="1800" dirty="0" smtClean="0"/>
              <a:t>Originally inflation means </a:t>
            </a:r>
            <a:r>
              <a:rPr lang="en-US" altLang="ja-JP" sz="1800" b="1" dirty="0" smtClean="0"/>
              <a:t>inflation of currency</a:t>
            </a:r>
            <a:r>
              <a:rPr lang="en-US" altLang="ja-JP" sz="1800" dirty="0" smtClean="0"/>
              <a:t>, which is accompanied by economic recovery.</a:t>
            </a:r>
          </a:p>
          <a:p>
            <a:pPr>
              <a:buNone/>
            </a:pPr>
            <a:r>
              <a:rPr lang="en-US" altLang="ja-JP" sz="1800" dirty="0" smtClean="0"/>
              <a:t>⇒ Inflation caused by increased demand is </a:t>
            </a:r>
            <a:r>
              <a:rPr lang="en-US" altLang="ja-JP" sz="1800" b="1" dirty="0" smtClean="0"/>
              <a:t>demand-pull inflation </a:t>
            </a:r>
            <a:r>
              <a:rPr lang="en-US" altLang="ja-JP" sz="1800" dirty="0" smtClean="0"/>
              <a:t>named by </a:t>
            </a:r>
            <a:r>
              <a:rPr lang="en-US" altLang="ja-JP" sz="1800" b="1" dirty="0" smtClean="0"/>
              <a:t>Fritz </a:t>
            </a:r>
            <a:r>
              <a:rPr lang="en-US" altLang="ja-JP" sz="1800" b="1" dirty="0" err="1" smtClean="0"/>
              <a:t>Machlup</a:t>
            </a:r>
            <a:r>
              <a:rPr lang="en-US" altLang="ja-JP" sz="1800" b="1" dirty="0" smtClean="0"/>
              <a:t> </a:t>
            </a:r>
            <a:r>
              <a:rPr lang="en-US" altLang="ja-JP" sz="1800" dirty="0" smtClean="0"/>
              <a:t>, abbreviated as demand inflation      Fig. 18-4</a:t>
            </a:r>
          </a:p>
          <a:p>
            <a:r>
              <a:rPr lang="ja-JP" altLang="ja-JP" sz="1800" dirty="0" smtClean="0"/>
              <a:t>通貨</a:t>
            </a:r>
            <a:r>
              <a:rPr lang="ja-JP" altLang="en-US" sz="1800" dirty="0" smtClean="0"/>
              <a:t>供給</a:t>
            </a:r>
            <a:r>
              <a:rPr lang="en-US" altLang="ja-JP" sz="1800" i="1" dirty="0" smtClean="0"/>
              <a:t>M</a:t>
            </a:r>
            <a:r>
              <a:rPr lang="ja-JP" altLang="ja-JP" sz="1800" dirty="0" smtClean="0"/>
              <a:t>を膨張⇒総需要が増大、</a:t>
            </a:r>
            <a:r>
              <a:rPr lang="en-US" altLang="ja-JP" sz="1800" dirty="0" smtClean="0"/>
              <a:t>18-4</a:t>
            </a:r>
            <a:r>
              <a:rPr lang="ja-JP" altLang="ja-JP" sz="1800" dirty="0" smtClean="0"/>
              <a:t>図、総需要曲線</a:t>
            </a:r>
            <a:endParaRPr lang="en-US" altLang="ja-JP" sz="1800" dirty="0" smtClean="0"/>
          </a:p>
          <a:p>
            <a:r>
              <a:rPr lang="ja-JP" altLang="ja-JP" sz="1800" dirty="0" smtClean="0"/>
              <a:t>は</a:t>
            </a:r>
            <a:r>
              <a:rPr lang="en-US" altLang="ja-JP" sz="1800" i="1" dirty="0" smtClean="0"/>
              <a:t>AD</a:t>
            </a:r>
            <a:r>
              <a:rPr lang="ja-JP" altLang="ja-JP" sz="1800" dirty="0" smtClean="0"/>
              <a:t>から</a:t>
            </a:r>
            <a:r>
              <a:rPr lang="en-US" altLang="ja-JP" sz="1800" i="1" dirty="0" smtClean="0"/>
              <a:t>AD’</a:t>
            </a:r>
            <a:r>
              <a:rPr lang="ja-JP" altLang="ja-JP" sz="1800" dirty="0" err="1" smtClean="0"/>
              <a:t>へと</a:t>
            </a:r>
            <a:r>
              <a:rPr lang="ja-JP" altLang="ja-JP" sz="1800" dirty="0" smtClean="0"/>
              <a:t>右方シフト</a:t>
            </a:r>
          </a:p>
          <a:p>
            <a:r>
              <a:rPr lang="ja-JP" altLang="ja-JP" sz="1800" dirty="0" smtClean="0"/>
              <a:t>⇒均衡所得は</a:t>
            </a:r>
            <a:r>
              <a:rPr lang="en-US" altLang="ja-JP" sz="1800" i="1" dirty="0" smtClean="0"/>
              <a:t>Y</a:t>
            </a:r>
            <a:r>
              <a:rPr lang="en-US" altLang="ja-JP" sz="1800" dirty="0" smtClean="0"/>
              <a:t>*</a:t>
            </a:r>
            <a:r>
              <a:rPr lang="ja-JP" altLang="ja-JP" sz="1800" dirty="0" smtClean="0"/>
              <a:t>から</a:t>
            </a:r>
            <a:r>
              <a:rPr lang="en-US" altLang="ja-JP" sz="1800" i="1" dirty="0" smtClean="0"/>
              <a:t>Y’</a:t>
            </a:r>
            <a:r>
              <a:rPr lang="ja-JP" altLang="ja-JP" sz="1800" dirty="0" err="1" smtClean="0"/>
              <a:t>へと</a:t>
            </a:r>
            <a:r>
              <a:rPr lang="ja-JP" altLang="ja-JP" sz="1800" dirty="0" smtClean="0"/>
              <a:t>増加、均衡物価は</a:t>
            </a:r>
            <a:r>
              <a:rPr lang="en-US" altLang="ja-JP" sz="1800" i="1" dirty="0" smtClean="0"/>
              <a:t>P</a:t>
            </a:r>
            <a:r>
              <a:rPr lang="en-US" altLang="ja-JP" sz="1800" dirty="0" smtClean="0"/>
              <a:t>*</a:t>
            </a:r>
            <a:r>
              <a:rPr lang="ja-JP" altLang="ja-JP" sz="1800" dirty="0" smtClean="0"/>
              <a:t>から</a:t>
            </a:r>
            <a:r>
              <a:rPr lang="en-US" altLang="ja-JP" sz="1800" i="1" dirty="0" smtClean="0"/>
              <a:t>P’</a:t>
            </a:r>
            <a:r>
              <a:rPr lang="ja-JP" altLang="ja-JP" sz="1800" dirty="0" smtClean="0"/>
              <a:t>へ</a:t>
            </a:r>
            <a:endParaRPr lang="en-US" altLang="ja-JP" sz="1800" dirty="0" smtClean="0"/>
          </a:p>
          <a:p>
            <a:r>
              <a:rPr lang="ja-JP" altLang="ja-JP" sz="1800" dirty="0" smtClean="0"/>
              <a:t>と上昇。</a:t>
            </a:r>
          </a:p>
          <a:p>
            <a:r>
              <a:rPr lang="ja-JP" altLang="ja-JP" sz="1800" dirty="0" smtClean="0"/>
              <a:t>⇒</a:t>
            </a:r>
            <a:r>
              <a:rPr lang="ja-JP" altLang="ja-JP" sz="1800" b="1" dirty="0" smtClean="0"/>
              <a:t>物価上昇が持続的に起こる状態</a:t>
            </a:r>
            <a:r>
              <a:rPr lang="ja-JP" altLang="ja-JP" sz="1800" dirty="0" smtClean="0"/>
              <a:t>を</a:t>
            </a:r>
            <a:r>
              <a:rPr lang="ja-JP" altLang="ja-JP" sz="1800" b="1" dirty="0" smtClean="0"/>
              <a:t>インフレーション</a:t>
            </a:r>
            <a:endParaRPr lang="en-US" altLang="ja-JP" sz="1800" b="1" dirty="0" smtClean="0"/>
          </a:p>
          <a:p>
            <a:r>
              <a:rPr lang="ja-JP" altLang="ja-JP" sz="1800" dirty="0" smtClean="0"/>
              <a:t>（</a:t>
            </a:r>
            <a:r>
              <a:rPr lang="en-US" altLang="ja-JP" sz="1800" dirty="0" smtClean="0"/>
              <a:t>inflation</a:t>
            </a:r>
            <a:r>
              <a:rPr lang="ja-JP" altLang="ja-JP" sz="1800" dirty="0" smtClean="0"/>
              <a:t>）。</a:t>
            </a:r>
          </a:p>
          <a:p>
            <a:r>
              <a:rPr lang="ja-JP" altLang="ja-JP" sz="1800" dirty="0" smtClean="0"/>
              <a:t>元々はインフレーションとは、通貨の</a:t>
            </a:r>
            <a:r>
              <a:rPr lang="ja-JP" altLang="ja-JP" sz="1800" b="1" dirty="0" smtClean="0"/>
              <a:t>膨張</a:t>
            </a:r>
            <a:r>
              <a:rPr lang="ja-JP" altLang="ja-JP" sz="1800" dirty="0" smtClean="0"/>
              <a:t>（</a:t>
            </a:r>
            <a:r>
              <a:rPr lang="en-US" altLang="ja-JP" sz="1800" dirty="0" smtClean="0"/>
              <a:t>inflation</a:t>
            </a:r>
            <a:r>
              <a:rPr lang="ja-JP" altLang="ja-JP" sz="1800" dirty="0" smtClean="0"/>
              <a:t>）を意</a:t>
            </a:r>
            <a:endParaRPr lang="en-US" altLang="ja-JP" sz="1800" dirty="0" smtClean="0"/>
          </a:p>
          <a:p>
            <a:r>
              <a:rPr lang="ja-JP" altLang="ja-JP" sz="1800" dirty="0" smtClean="0"/>
              <a:t>味、景気上昇を伴うもの。</a:t>
            </a:r>
          </a:p>
          <a:p>
            <a:r>
              <a:rPr lang="ja-JP" altLang="ja-JP" sz="1800" dirty="0" smtClean="0"/>
              <a:t>⇒需要の増加が引き起こすインフレを、</a:t>
            </a:r>
            <a:r>
              <a:rPr lang="ja-JP" altLang="ja-JP" sz="1800" b="1" dirty="0" smtClean="0"/>
              <a:t>マハループ</a:t>
            </a:r>
            <a:r>
              <a:rPr lang="ja-JP" altLang="ja-JP" sz="1800" dirty="0" smtClean="0"/>
              <a:t>（</a:t>
            </a:r>
            <a:r>
              <a:rPr lang="en-US" altLang="ja-JP" sz="1800" dirty="0" smtClean="0"/>
              <a:t>Fritz </a:t>
            </a:r>
          </a:p>
          <a:p>
            <a:r>
              <a:rPr lang="en-US" altLang="ja-JP" sz="1800" dirty="0" err="1" smtClean="0"/>
              <a:t>Machlup</a:t>
            </a:r>
            <a:r>
              <a:rPr lang="ja-JP" altLang="ja-JP" sz="1800" dirty="0" smtClean="0"/>
              <a:t>）は</a:t>
            </a:r>
            <a:r>
              <a:rPr lang="ja-JP" altLang="ja-JP" sz="1800" b="1" dirty="0" smtClean="0"/>
              <a:t>デマンド・プル・インフレ</a:t>
            </a:r>
            <a:r>
              <a:rPr lang="ja-JP" altLang="ja-JP" sz="1800" dirty="0" smtClean="0"/>
              <a:t>（需要牽引インフレ：</a:t>
            </a:r>
            <a:endParaRPr lang="en-US" altLang="ja-JP" sz="1800" dirty="0" smtClean="0"/>
          </a:p>
          <a:p>
            <a:r>
              <a:rPr lang="en-US" altLang="ja-JP" sz="1800" dirty="0" smtClean="0"/>
              <a:t>demand pull inflation</a:t>
            </a:r>
            <a:r>
              <a:rPr lang="ja-JP" altLang="ja-JP" sz="1800" dirty="0" smtClean="0"/>
              <a:t>）</a:t>
            </a:r>
            <a:r>
              <a:rPr lang="ja-JP" altLang="en-US" sz="1800" dirty="0" smtClean="0"/>
              <a:t>と呼んだ</a:t>
            </a:r>
            <a:r>
              <a:rPr lang="ja-JP" altLang="ja-JP" sz="1800" dirty="0" smtClean="0"/>
              <a:t>、略して</a:t>
            </a:r>
            <a:r>
              <a:rPr lang="ja-JP" altLang="ja-JP" sz="1800" b="1" dirty="0" smtClean="0"/>
              <a:t>需要インフレ</a:t>
            </a:r>
            <a:r>
              <a:rPr lang="en-US" altLang="ja-JP" sz="1800" b="1" dirty="0" smtClean="0"/>
              <a:t>  </a:t>
            </a:r>
            <a:endParaRPr lang="en-US" altLang="ja-JP" sz="1800" b="1" dirty="0" smtClean="0"/>
          </a:p>
          <a:p>
            <a:r>
              <a:rPr lang="en-US" altLang="ja-JP" sz="1800" b="1" dirty="0" smtClean="0"/>
              <a:t>                    </a:t>
            </a:r>
            <a:r>
              <a:rPr lang="en-US" altLang="ja-JP" sz="1800" dirty="0" smtClean="0"/>
              <a:t>18-4</a:t>
            </a:r>
            <a:r>
              <a:rPr lang="ja-JP" altLang="ja-JP" sz="1800" dirty="0" smtClean="0"/>
              <a:t>図</a:t>
            </a:r>
            <a:endParaRPr lang="en-US" altLang="ja-JP" sz="1800" dirty="0" smtClean="0"/>
          </a:p>
          <a:p>
            <a:pPr>
              <a:buNone/>
            </a:pPr>
            <a:endParaRPr lang="ja-JP" altLang="ja-JP" sz="1800" dirty="0" smtClean="0"/>
          </a:p>
        </p:txBody>
      </p:sp>
      <p:pic>
        <p:nvPicPr>
          <p:cNvPr id="4" name="図 3"/>
          <p:cNvPicPr/>
          <p:nvPr/>
        </p:nvPicPr>
        <p:blipFill>
          <a:blip r:embed="rId2" cstate="print"/>
          <a:srcRect/>
          <a:stretch>
            <a:fillRect/>
          </a:stretch>
        </p:blipFill>
        <p:spPr bwMode="auto">
          <a:xfrm>
            <a:off x="6012160" y="3284984"/>
            <a:ext cx="3131840" cy="302433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548680"/>
          </a:xfrm>
        </p:spPr>
        <p:txBody>
          <a:bodyPr>
            <a:normAutofit fontScale="90000"/>
          </a:bodyPr>
          <a:lstStyle/>
          <a:p>
            <a:r>
              <a:rPr lang="ja-JP" altLang="ja-JP" sz="2000" b="1" dirty="0" smtClean="0"/>
              <a:t>２</a:t>
            </a:r>
            <a:r>
              <a:rPr lang="en-US" altLang="ja-JP" sz="2000" b="1" dirty="0" smtClean="0"/>
              <a:t>B</a:t>
            </a:r>
            <a:r>
              <a:rPr lang="ja-JP" altLang="ja-JP" sz="2000" b="1" dirty="0" err="1" smtClean="0"/>
              <a:t>．</a:t>
            </a:r>
            <a:r>
              <a:rPr lang="en-US" altLang="ja-JP" sz="2000" b="1" dirty="0" smtClean="0"/>
              <a:t>Demand-pull </a:t>
            </a:r>
            <a:r>
              <a:rPr lang="en-US" altLang="ja-JP" sz="2000" b="1" dirty="0" smtClean="0"/>
              <a:t>Inflation and Cost-push </a:t>
            </a:r>
            <a:r>
              <a:rPr lang="en-US" altLang="ja-JP" sz="2000" b="1" dirty="0" smtClean="0"/>
              <a:t>Inflation</a:t>
            </a:r>
            <a:br>
              <a:rPr lang="en-US" altLang="ja-JP" sz="2000" b="1" dirty="0" smtClean="0"/>
            </a:br>
            <a:r>
              <a:rPr lang="ja-JP" altLang="ja-JP" sz="2000" b="1" dirty="0" smtClean="0"/>
              <a:t>需要インフレと費用インフレ</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620688"/>
            <a:ext cx="9144000" cy="6237312"/>
          </a:xfrm>
        </p:spPr>
        <p:txBody>
          <a:bodyPr/>
          <a:lstStyle/>
          <a:p>
            <a:pPr>
              <a:buNone/>
            </a:pPr>
            <a:r>
              <a:rPr lang="en-US" altLang="ja-JP" sz="1800" dirty="0" smtClean="0"/>
              <a:t>Cost </a:t>
            </a:r>
            <a:r>
              <a:rPr lang="en-US" altLang="ja-JP" sz="1800" dirty="0" smtClean="0"/>
              <a:t>(marginal cost) rises as the oil price rises ⇒figure 18-5, aggregate supply curve shifts upward from </a:t>
            </a:r>
            <a:r>
              <a:rPr lang="en-US" altLang="ja-JP" sz="1800" i="1" dirty="0" smtClean="0"/>
              <a:t>AS</a:t>
            </a:r>
            <a:r>
              <a:rPr lang="en-US" altLang="ja-JP" sz="1800" dirty="0" smtClean="0"/>
              <a:t> to </a:t>
            </a:r>
            <a:r>
              <a:rPr lang="en-US" altLang="ja-JP" sz="1800" i="1" dirty="0" smtClean="0"/>
              <a:t>AS</a:t>
            </a:r>
            <a:r>
              <a:rPr lang="en-US" altLang="ja-JP" sz="1800" dirty="0" smtClean="0"/>
              <a:t> '⇒ equilibrium income drops from</a:t>
            </a:r>
            <a:r>
              <a:rPr lang="en-US" altLang="ja-JP" sz="1800" i="1" dirty="0" smtClean="0"/>
              <a:t> Y </a:t>
            </a:r>
            <a:r>
              <a:rPr lang="en-US" altLang="ja-JP" sz="1800" dirty="0" smtClean="0"/>
              <a:t>* to </a:t>
            </a:r>
            <a:r>
              <a:rPr lang="en-US" altLang="ja-JP" sz="1800" i="1" dirty="0" smtClean="0"/>
              <a:t>Y</a:t>
            </a:r>
            <a:r>
              <a:rPr lang="en-US" altLang="ja-JP" sz="1800" dirty="0" smtClean="0"/>
              <a:t>' , the economy worsened, equilibrium prices rise from </a:t>
            </a:r>
            <a:r>
              <a:rPr lang="en-US" altLang="ja-JP" sz="1800" i="1" dirty="0" smtClean="0"/>
              <a:t>P</a:t>
            </a:r>
            <a:r>
              <a:rPr lang="en-US" altLang="ja-JP" sz="1800" dirty="0" smtClean="0"/>
              <a:t> * to </a:t>
            </a:r>
            <a:r>
              <a:rPr lang="en-US" altLang="ja-JP" sz="1800" i="1" dirty="0" smtClean="0"/>
              <a:t>P </a:t>
            </a:r>
            <a:r>
              <a:rPr lang="en-US" altLang="ja-JP" sz="1800" dirty="0" smtClean="0"/>
              <a:t>', ⇒ inflation caused by an increase in costs cost </a:t>
            </a:r>
            <a:r>
              <a:rPr lang="en-US" altLang="ja-JP" sz="1800" b="1" dirty="0" smtClean="0"/>
              <a:t>is cost push inflation </a:t>
            </a:r>
            <a:r>
              <a:rPr lang="en-US" altLang="ja-JP" sz="1800" dirty="0" smtClean="0"/>
              <a:t>named by </a:t>
            </a:r>
            <a:r>
              <a:rPr lang="en-US" altLang="ja-JP" sz="1800" b="1" dirty="0" smtClean="0"/>
              <a:t>Fritz </a:t>
            </a:r>
            <a:r>
              <a:rPr lang="en-US" altLang="ja-JP" sz="1800" b="1" dirty="0" err="1" smtClean="0"/>
              <a:t>Machlup</a:t>
            </a:r>
            <a:r>
              <a:rPr lang="en-US" altLang="ja-JP" sz="1800" dirty="0" smtClean="0"/>
              <a:t>, abbreviated as cost inflation</a:t>
            </a:r>
          </a:p>
          <a:p>
            <a:pPr>
              <a:buNone/>
            </a:pPr>
            <a:r>
              <a:rPr lang="en-US" altLang="ja-JP" sz="1800" dirty="0" smtClean="0"/>
              <a:t>⇒ economic downturn (stagnation) or recession and inflation coexist = </a:t>
            </a:r>
            <a:r>
              <a:rPr lang="en-US" altLang="ja-JP" sz="1800" b="1" dirty="0" smtClean="0"/>
              <a:t>stagflation </a:t>
            </a:r>
          </a:p>
          <a:p>
            <a:pPr>
              <a:buNone/>
            </a:pPr>
            <a:r>
              <a:rPr lang="en-US" altLang="ja-JP" sz="1800" dirty="0" smtClean="0"/>
              <a:t>Comparative statics using shift parameters such as the money supply </a:t>
            </a:r>
            <a:r>
              <a:rPr lang="en-US" altLang="ja-JP" sz="1800" i="1" dirty="0" smtClean="0"/>
              <a:t>M </a:t>
            </a:r>
            <a:r>
              <a:rPr lang="en-US" altLang="ja-JP" sz="1800" dirty="0" smtClean="0"/>
              <a:t>and crude oil </a:t>
            </a:r>
            <a:r>
              <a:rPr lang="en-US" altLang="ja-JP" sz="1800" dirty="0" smtClean="0"/>
              <a:t>price</a:t>
            </a:r>
          </a:p>
          <a:p>
            <a:r>
              <a:rPr lang="ja-JP" altLang="ja-JP" sz="1800" dirty="0" smtClean="0"/>
              <a:t>石油ショックの時のように原油価格の引き上げによって費用</a:t>
            </a:r>
            <a:endParaRPr lang="en-US" altLang="ja-JP" sz="1800" dirty="0" smtClean="0"/>
          </a:p>
          <a:p>
            <a:r>
              <a:rPr lang="ja-JP" altLang="ja-JP" sz="1800" dirty="0" smtClean="0"/>
              <a:t>（限界費用）が上昇⇒</a:t>
            </a:r>
            <a:r>
              <a:rPr lang="en-US" altLang="ja-JP" sz="1800" dirty="0" smtClean="0"/>
              <a:t>18-5</a:t>
            </a:r>
            <a:r>
              <a:rPr lang="ja-JP" altLang="ja-JP" sz="1800" dirty="0" smtClean="0"/>
              <a:t>図、総供給曲線は</a:t>
            </a:r>
            <a:r>
              <a:rPr lang="en-US" altLang="ja-JP" sz="1800" i="1" dirty="0" smtClean="0"/>
              <a:t>AS</a:t>
            </a:r>
            <a:r>
              <a:rPr lang="ja-JP" altLang="ja-JP" sz="1800" dirty="0" smtClean="0"/>
              <a:t>から</a:t>
            </a:r>
            <a:r>
              <a:rPr lang="en-US" altLang="ja-JP" sz="1800" i="1" dirty="0" smtClean="0"/>
              <a:t>AS’</a:t>
            </a:r>
            <a:r>
              <a:rPr lang="ja-JP" altLang="ja-JP" sz="1800" dirty="0" smtClean="0"/>
              <a:t>へ</a:t>
            </a:r>
            <a:endParaRPr lang="en-US" altLang="ja-JP" sz="1800" dirty="0" smtClean="0"/>
          </a:p>
          <a:p>
            <a:r>
              <a:rPr lang="ja-JP" altLang="ja-JP" sz="1800" dirty="0" smtClean="0"/>
              <a:t>と上方シフト⇒均衡所得は</a:t>
            </a:r>
            <a:r>
              <a:rPr lang="en-US" altLang="ja-JP" sz="1800" i="1" dirty="0" smtClean="0"/>
              <a:t>Y</a:t>
            </a:r>
            <a:r>
              <a:rPr lang="en-US" altLang="ja-JP" sz="1800" dirty="0" smtClean="0"/>
              <a:t>*</a:t>
            </a:r>
            <a:r>
              <a:rPr lang="ja-JP" altLang="ja-JP" sz="1800" dirty="0" smtClean="0"/>
              <a:t>から</a:t>
            </a:r>
            <a:r>
              <a:rPr lang="en-US" altLang="ja-JP" sz="1800" i="1" dirty="0" smtClean="0"/>
              <a:t>Y’</a:t>
            </a:r>
            <a:r>
              <a:rPr lang="ja-JP" altLang="ja-JP" sz="1800" dirty="0" err="1" smtClean="0"/>
              <a:t>へと</a:t>
            </a:r>
            <a:r>
              <a:rPr lang="ja-JP" altLang="ja-JP" sz="1800" dirty="0" smtClean="0"/>
              <a:t>低下、景気が悪化、</a:t>
            </a:r>
            <a:endParaRPr lang="en-US" altLang="ja-JP" sz="1800" dirty="0" smtClean="0"/>
          </a:p>
          <a:p>
            <a:r>
              <a:rPr lang="ja-JP" altLang="ja-JP" sz="1800" dirty="0" smtClean="0"/>
              <a:t>均衡物価は</a:t>
            </a:r>
            <a:r>
              <a:rPr lang="en-US" altLang="ja-JP" sz="1800" i="1" dirty="0" smtClean="0"/>
              <a:t>P</a:t>
            </a:r>
            <a:r>
              <a:rPr lang="en-US" altLang="ja-JP" sz="1800" dirty="0" smtClean="0"/>
              <a:t>*</a:t>
            </a:r>
            <a:r>
              <a:rPr lang="ja-JP" altLang="ja-JP" sz="1800" dirty="0" smtClean="0"/>
              <a:t>から</a:t>
            </a:r>
            <a:r>
              <a:rPr lang="en-US" altLang="ja-JP" sz="1800" i="1" dirty="0" smtClean="0"/>
              <a:t>P’</a:t>
            </a:r>
            <a:r>
              <a:rPr lang="ja-JP" altLang="ja-JP" sz="1800" dirty="0" err="1" smtClean="0"/>
              <a:t>へと</a:t>
            </a:r>
            <a:r>
              <a:rPr lang="ja-JP" altLang="ja-JP" sz="1800" dirty="0" smtClean="0"/>
              <a:t>上昇、</a:t>
            </a:r>
            <a:endParaRPr lang="en-US" altLang="ja-JP" sz="1800" dirty="0" smtClean="0"/>
          </a:p>
          <a:p>
            <a:r>
              <a:rPr lang="ja-JP" altLang="ja-JP" sz="1800" dirty="0" smtClean="0"/>
              <a:t>⇒費用の増加が引き起こすインフレを、マハループは</a:t>
            </a:r>
            <a:r>
              <a:rPr lang="ja-JP" altLang="ja-JP" sz="1800" b="1" dirty="0" smtClean="0"/>
              <a:t>コスト・</a:t>
            </a:r>
            <a:endParaRPr lang="en-US" altLang="ja-JP" sz="1800" b="1" dirty="0" smtClean="0"/>
          </a:p>
          <a:p>
            <a:r>
              <a:rPr lang="ja-JP" altLang="ja-JP" sz="1800" b="1" dirty="0" smtClean="0"/>
              <a:t>プッシュ・インフレ</a:t>
            </a:r>
            <a:r>
              <a:rPr lang="ja-JP" altLang="ja-JP" sz="1800" dirty="0" smtClean="0"/>
              <a:t>（費用圧力インフレ：</a:t>
            </a:r>
            <a:r>
              <a:rPr lang="en-US" altLang="ja-JP" sz="1800" dirty="0" smtClean="0"/>
              <a:t>cost push inflation</a:t>
            </a:r>
            <a:r>
              <a:rPr lang="ja-JP" altLang="ja-JP" sz="1800" dirty="0" smtClean="0"/>
              <a:t>）</a:t>
            </a:r>
            <a:endParaRPr lang="en-US" altLang="ja-JP" sz="1800" dirty="0" smtClean="0"/>
          </a:p>
          <a:p>
            <a:r>
              <a:rPr lang="ja-JP" altLang="en-US" sz="1800" dirty="0" smtClean="0"/>
              <a:t>と呼んだ</a:t>
            </a:r>
            <a:r>
              <a:rPr lang="ja-JP" altLang="ja-JP" sz="1800" dirty="0" smtClean="0"/>
              <a:t>、略して</a:t>
            </a:r>
            <a:r>
              <a:rPr lang="ja-JP" altLang="ja-JP" sz="1800" b="1" dirty="0" smtClean="0"/>
              <a:t>費用インフレ</a:t>
            </a:r>
            <a:endParaRPr lang="ja-JP" altLang="ja-JP" sz="1800" dirty="0" smtClean="0"/>
          </a:p>
          <a:p>
            <a:r>
              <a:rPr lang="ja-JP" altLang="ja-JP" sz="1800" b="1" dirty="0" smtClean="0"/>
              <a:t>⇒</a:t>
            </a:r>
            <a:r>
              <a:rPr lang="ja-JP" altLang="ja-JP" sz="1800" dirty="0" smtClean="0"/>
              <a:t>景気沈滞（</a:t>
            </a:r>
            <a:r>
              <a:rPr lang="en-US" altLang="ja-JP" sz="1800" dirty="0" smtClean="0"/>
              <a:t>stagnation</a:t>
            </a:r>
            <a:r>
              <a:rPr lang="ja-JP" altLang="ja-JP" sz="1800" dirty="0" smtClean="0"/>
              <a:t>）・景気後退とインフレが共存する</a:t>
            </a:r>
            <a:endParaRPr lang="en-US" altLang="ja-JP" sz="1800" dirty="0" smtClean="0"/>
          </a:p>
          <a:p>
            <a:r>
              <a:rPr lang="ja-JP" altLang="ja-JP" sz="1800" dirty="0" smtClean="0"/>
              <a:t>状態</a:t>
            </a:r>
            <a:r>
              <a:rPr lang="ja-JP" altLang="en-US" sz="1800" dirty="0" smtClean="0"/>
              <a:t>＝</a:t>
            </a:r>
            <a:r>
              <a:rPr lang="ja-JP" altLang="ja-JP" sz="1800" b="1" dirty="0" smtClean="0"/>
              <a:t>スタグフレーション</a:t>
            </a:r>
            <a:r>
              <a:rPr lang="ja-JP" altLang="ja-JP" sz="1800" dirty="0" smtClean="0"/>
              <a:t>（</a:t>
            </a:r>
            <a:r>
              <a:rPr lang="en-US" altLang="ja-JP" sz="1800" dirty="0" smtClean="0"/>
              <a:t>stagflation</a:t>
            </a:r>
            <a:r>
              <a:rPr lang="ja-JP" altLang="ja-JP" sz="1800" dirty="0" smtClean="0"/>
              <a:t>）</a:t>
            </a:r>
          </a:p>
          <a:p>
            <a:r>
              <a:rPr lang="ja-JP" altLang="ja-JP" sz="1800" dirty="0" smtClean="0"/>
              <a:t>通貨</a:t>
            </a:r>
            <a:r>
              <a:rPr lang="ja-JP" altLang="en-US" sz="1800" dirty="0" smtClean="0"/>
              <a:t>供給</a:t>
            </a:r>
            <a:r>
              <a:rPr lang="en-US" altLang="ja-JP" sz="1800" i="1" dirty="0" smtClean="0"/>
              <a:t>M</a:t>
            </a:r>
            <a:r>
              <a:rPr lang="ja-JP" altLang="ja-JP" sz="1800" dirty="0" smtClean="0"/>
              <a:t>や原油価格などをシフトパラメーターとして</a:t>
            </a:r>
            <a:r>
              <a:rPr lang="ja-JP" altLang="ja-JP" sz="1800" b="1" dirty="0" smtClean="0"/>
              <a:t>比較静学</a:t>
            </a:r>
            <a:r>
              <a:rPr lang="ja-JP" altLang="ja-JP" sz="1800" dirty="0" smtClean="0"/>
              <a:t>。　　　　</a:t>
            </a:r>
            <a:r>
              <a:rPr lang="en-US" altLang="ja-JP" sz="1800" dirty="0" smtClean="0"/>
              <a:t>18-5</a:t>
            </a:r>
            <a:r>
              <a:rPr lang="ja-JP" altLang="en-US" sz="1800" dirty="0" smtClean="0"/>
              <a:t>図</a:t>
            </a:r>
            <a:endParaRPr lang="en-US" altLang="ja-JP" sz="1800" dirty="0" smtClean="0"/>
          </a:p>
          <a:p>
            <a:pPr>
              <a:buNone/>
            </a:pPr>
            <a:endParaRPr lang="ja-JP" altLang="ja-JP" sz="1800" dirty="0"/>
          </a:p>
        </p:txBody>
      </p:sp>
      <p:pic>
        <p:nvPicPr>
          <p:cNvPr id="7" name="図 6"/>
          <p:cNvPicPr/>
          <p:nvPr/>
        </p:nvPicPr>
        <p:blipFill>
          <a:blip r:embed="rId2" cstate="print"/>
          <a:srcRect/>
          <a:stretch>
            <a:fillRect/>
          </a:stretch>
        </p:blipFill>
        <p:spPr bwMode="auto">
          <a:xfrm>
            <a:off x="6300192" y="2996952"/>
            <a:ext cx="2843808" cy="280831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1520" y="1"/>
            <a:ext cx="8712968" cy="476672"/>
          </a:xfrm>
        </p:spPr>
        <p:txBody>
          <a:bodyPr>
            <a:normAutofit/>
          </a:bodyPr>
          <a:lstStyle/>
          <a:p>
            <a:r>
              <a:rPr lang="ja-JP" altLang="ja-JP" sz="2000" b="1" dirty="0" smtClean="0"/>
              <a:t>３</a:t>
            </a:r>
            <a:r>
              <a:rPr lang="ja-JP" altLang="en-US" sz="2000" b="1" dirty="0" smtClean="0"/>
              <a:t>．</a:t>
            </a:r>
            <a:r>
              <a:rPr lang="en-US" altLang="ja-JP" sz="2000" b="1" dirty="0" smtClean="0"/>
              <a:t>Deflation </a:t>
            </a:r>
            <a:r>
              <a:rPr lang="en-US" altLang="ja-JP" sz="2000" b="1" dirty="0" smtClean="0"/>
              <a:t>and Price </a:t>
            </a:r>
            <a:r>
              <a:rPr lang="en-US" altLang="ja-JP" sz="2000" b="1" dirty="0" smtClean="0"/>
              <a:t>Reduction  </a:t>
            </a:r>
            <a:r>
              <a:rPr lang="ja-JP" altLang="ja-JP" sz="2000" b="1" dirty="0" smtClean="0"/>
              <a:t>デフレ</a:t>
            </a:r>
            <a:r>
              <a:rPr lang="ja-JP" altLang="ja-JP" sz="2000" b="1" dirty="0" smtClean="0"/>
              <a:t>と低価格化</a:t>
            </a:r>
            <a:r>
              <a:rPr lang="en-US" altLang="ja-JP" sz="2000" b="1" dirty="0" smtClean="0"/>
              <a:t> </a:t>
            </a:r>
            <a:endParaRPr lang="ja-JP" altLang="ja-JP" sz="2000" dirty="0"/>
          </a:p>
        </p:txBody>
      </p:sp>
      <p:sp>
        <p:nvSpPr>
          <p:cNvPr id="5123"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To </a:t>
            </a:r>
            <a:r>
              <a:rPr lang="en-US" altLang="ja-JP" sz="1800" dirty="0" smtClean="0"/>
              <a:t>shrink the currency </a:t>
            </a:r>
            <a:r>
              <a:rPr lang="en-US" altLang="ja-JP" sz="1800" i="1" dirty="0" smtClean="0"/>
              <a:t>M</a:t>
            </a:r>
            <a:r>
              <a:rPr lang="en-US" altLang="ja-JP" sz="1800" dirty="0" smtClean="0"/>
              <a:t> by monetary tightening, decreases aggregate demand, aggregate demand curve shifts left from </a:t>
            </a:r>
            <a:r>
              <a:rPr lang="en-US" altLang="ja-JP" sz="1800" i="1" dirty="0" smtClean="0"/>
              <a:t>AD</a:t>
            </a:r>
            <a:r>
              <a:rPr lang="en-US" altLang="ja-JP" sz="1800" dirty="0" smtClean="0"/>
              <a:t> to </a:t>
            </a:r>
            <a:r>
              <a:rPr lang="en-US" altLang="ja-JP" sz="1800" i="1" dirty="0" smtClean="0"/>
              <a:t>AD‘ </a:t>
            </a:r>
          </a:p>
          <a:p>
            <a:pPr>
              <a:buNone/>
            </a:pPr>
            <a:r>
              <a:rPr lang="en-US" altLang="ja-JP" sz="1800" dirty="0" smtClean="0"/>
              <a:t>As shown in fig.18-6 ⇒ Shifts equilibrium point from </a:t>
            </a:r>
            <a:r>
              <a:rPr lang="en-US" altLang="ja-JP" sz="1800" i="1" dirty="0" smtClean="0"/>
              <a:t>E</a:t>
            </a:r>
            <a:r>
              <a:rPr lang="en-US" altLang="ja-JP" sz="1800" dirty="0" smtClean="0"/>
              <a:t> </a:t>
            </a:r>
          </a:p>
          <a:p>
            <a:pPr>
              <a:buNone/>
            </a:pPr>
            <a:r>
              <a:rPr lang="en-US" altLang="ja-JP" sz="1800" dirty="0" smtClean="0"/>
              <a:t>to </a:t>
            </a:r>
            <a:r>
              <a:rPr lang="en-US" altLang="ja-JP" sz="1800" i="1" dirty="0" smtClean="0"/>
              <a:t>E', </a:t>
            </a:r>
            <a:r>
              <a:rPr lang="en-US" altLang="ja-JP" sz="1800" dirty="0" smtClean="0"/>
              <a:t>equilibrium income</a:t>
            </a:r>
          </a:p>
          <a:p>
            <a:pPr>
              <a:buNone/>
            </a:pPr>
            <a:r>
              <a:rPr lang="en-US" altLang="ja-JP" sz="1800" dirty="0" smtClean="0"/>
              <a:t> from </a:t>
            </a:r>
            <a:r>
              <a:rPr lang="en-US" altLang="ja-JP" sz="1800" i="1" dirty="0" smtClean="0"/>
              <a:t>Y* </a:t>
            </a:r>
            <a:r>
              <a:rPr lang="en-US" altLang="ja-JP" sz="1800" dirty="0" smtClean="0"/>
              <a:t>to </a:t>
            </a:r>
            <a:r>
              <a:rPr lang="en-US" altLang="ja-JP" sz="1800" i="1" dirty="0" smtClean="0"/>
              <a:t>Y', </a:t>
            </a:r>
            <a:r>
              <a:rPr lang="en-US" altLang="ja-JP" sz="1800" dirty="0" smtClean="0"/>
              <a:t>the economy declines, equilibrium prices</a:t>
            </a:r>
          </a:p>
          <a:p>
            <a:pPr>
              <a:buNone/>
            </a:pPr>
            <a:r>
              <a:rPr lang="en-US" altLang="ja-JP" sz="1800" dirty="0" smtClean="0"/>
              <a:t> fell from </a:t>
            </a:r>
            <a:r>
              <a:rPr lang="en-US" altLang="ja-JP" sz="1800" i="1" dirty="0" smtClean="0"/>
              <a:t>P* </a:t>
            </a:r>
            <a:r>
              <a:rPr lang="en-US" altLang="ja-JP" sz="1800" dirty="0" smtClean="0"/>
              <a:t>to </a:t>
            </a:r>
            <a:r>
              <a:rPr lang="en-US" altLang="ja-JP" sz="1800" i="1" dirty="0" smtClean="0"/>
              <a:t>P'. </a:t>
            </a:r>
          </a:p>
          <a:p>
            <a:pPr>
              <a:buNone/>
            </a:pPr>
            <a:r>
              <a:rPr lang="en-US" altLang="ja-JP" sz="1800" dirty="0" smtClean="0"/>
              <a:t>⇒ Deflation is a state where price decline continues, </a:t>
            </a:r>
          </a:p>
          <a:p>
            <a:pPr>
              <a:buNone/>
            </a:pPr>
            <a:r>
              <a:rPr lang="en-US" altLang="ja-JP" sz="1800" dirty="0" smtClean="0"/>
              <a:t>is accompanied originally by currency contraction </a:t>
            </a:r>
          </a:p>
          <a:p>
            <a:pPr>
              <a:buNone/>
            </a:pPr>
            <a:r>
              <a:rPr lang="en-US" altLang="ja-JP" sz="1800" dirty="0" smtClean="0"/>
              <a:t>(deflation) and economic contraction</a:t>
            </a:r>
          </a:p>
          <a:p>
            <a:r>
              <a:rPr lang="ja-JP" altLang="ja-JP" sz="1800" dirty="0" smtClean="0"/>
              <a:t>金融引き締めで通貨</a:t>
            </a:r>
            <a:r>
              <a:rPr lang="en-US" altLang="ja-JP" sz="1800" i="1" dirty="0" smtClean="0"/>
              <a:t>M</a:t>
            </a:r>
            <a:r>
              <a:rPr lang="ja-JP" altLang="ja-JP" sz="1800" dirty="0" smtClean="0"/>
              <a:t>を収縮、総需要が減少、</a:t>
            </a:r>
            <a:r>
              <a:rPr lang="en-US" altLang="ja-JP" sz="1800" dirty="0" smtClean="0"/>
              <a:t>18-6</a:t>
            </a:r>
            <a:r>
              <a:rPr lang="ja-JP" altLang="ja-JP" sz="1800" dirty="0" smtClean="0"/>
              <a:t>図のように総需要曲線は</a:t>
            </a:r>
            <a:r>
              <a:rPr lang="en-US" altLang="ja-JP" sz="1800" i="1" dirty="0" smtClean="0"/>
              <a:t>AD</a:t>
            </a:r>
            <a:r>
              <a:rPr lang="ja-JP" altLang="ja-JP" sz="1800" dirty="0" smtClean="0"/>
              <a:t>から</a:t>
            </a:r>
            <a:r>
              <a:rPr lang="en-US" altLang="ja-JP" sz="1800" i="1" dirty="0" smtClean="0"/>
              <a:t>AD’</a:t>
            </a:r>
            <a:r>
              <a:rPr lang="ja-JP" altLang="ja-JP" sz="1800" dirty="0" err="1" smtClean="0"/>
              <a:t>へと</a:t>
            </a:r>
            <a:r>
              <a:rPr lang="ja-JP" altLang="ja-JP" sz="1800" dirty="0" smtClean="0"/>
              <a:t>左方シフト⇒均衡点は</a:t>
            </a:r>
            <a:r>
              <a:rPr lang="en-US" altLang="ja-JP" sz="1800" i="1" dirty="0" smtClean="0"/>
              <a:t>E</a:t>
            </a:r>
            <a:r>
              <a:rPr lang="ja-JP" altLang="ja-JP" sz="1800" dirty="0" smtClean="0"/>
              <a:t>から</a:t>
            </a:r>
            <a:r>
              <a:rPr lang="en-US" altLang="ja-JP" sz="1800" i="1" dirty="0" smtClean="0"/>
              <a:t>E’</a:t>
            </a:r>
            <a:r>
              <a:rPr lang="ja-JP" altLang="ja-JP" sz="1800" dirty="0" smtClean="0"/>
              <a:t>へシフト、均衡所得は</a:t>
            </a:r>
            <a:r>
              <a:rPr lang="en-US" altLang="ja-JP" sz="1800" i="1" dirty="0" smtClean="0"/>
              <a:t>Y</a:t>
            </a:r>
            <a:r>
              <a:rPr lang="en-US" altLang="ja-JP" sz="1800" dirty="0" smtClean="0"/>
              <a:t>*</a:t>
            </a:r>
            <a:r>
              <a:rPr lang="ja-JP" altLang="ja-JP" sz="1800" dirty="0" smtClean="0"/>
              <a:t>から</a:t>
            </a:r>
            <a:r>
              <a:rPr lang="en-US" altLang="ja-JP" sz="1800" i="1" dirty="0" smtClean="0"/>
              <a:t>Y’</a:t>
            </a:r>
            <a:r>
              <a:rPr lang="ja-JP" altLang="ja-JP" sz="1800" dirty="0" err="1" smtClean="0"/>
              <a:t>へと</a:t>
            </a:r>
            <a:r>
              <a:rPr lang="ja-JP" altLang="ja-JP" sz="1800" dirty="0" smtClean="0"/>
              <a:t>低下、景気が後退、均衡物価は</a:t>
            </a:r>
            <a:r>
              <a:rPr lang="en-US" altLang="ja-JP" sz="1800" i="1" dirty="0" smtClean="0"/>
              <a:t>P</a:t>
            </a:r>
            <a:r>
              <a:rPr lang="en-US" altLang="ja-JP" sz="1800" dirty="0" smtClean="0"/>
              <a:t>*</a:t>
            </a:r>
            <a:r>
              <a:rPr lang="ja-JP" altLang="ja-JP" sz="1800" dirty="0" smtClean="0"/>
              <a:t>から</a:t>
            </a:r>
            <a:r>
              <a:rPr lang="en-US" altLang="ja-JP" sz="1800" i="1" dirty="0" smtClean="0"/>
              <a:t>P’</a:t>
            </a:r>
            <a:r>
              <a:rPr lang="ja-JP" altLang="ja-JP" sz="1800" dirty="0" err="1" smtClean="0"/>
              <a:t>へと</a:t>
            </a:r>
            <a:r>
              <a:rPr lang="ja-JP" altLang="ja-JP" sz="1800" dirty="0" smtClean="0"/>
              <a:t>下落。</a:t>
            </a:r>
            <a:endParaRPr lang="en-US" altLang="ja-JP" sz="1800" dirty="0" smtClean="0"/>
          </a:p>
          <a:p>
            <a:r>
              <a:rPr lang="ja-JP" altLang="ja-JP" sz="1800" dirty="0" smtClean="0"/>
              <a:t>⇒物価下落が持続的に起こる状態を</a:t>
            </a:r>
            <a:r>
              <a:rPr lang="ja-JP" altLang="ja-JP" sz="1800" b="1" dirty="0" smtClean="0"/>
              <a:t>デフレーション</a:t>
            </a:r>
            <a:r>
              <a:rPr lang="ja-JP" altLang="ja-JP" sz="1800" dirty="0" smtClean="0"/>
              <a:t>（</a:t>
            </a:r>
            <a:r>
              <a:rPr lang="en-US" altLang="ja-JP" sz="1800" dirty="0" smtClean="0"/>
              <a:t>deflation</a:t>
            </a:r>
            <a:r>
              <a:rPr lang="ja-JP" altLang="ja-JP" sz="1800" dirty="0" smtClean="0"/>
              <a:t>）、元々はデフレーションとは、通貨の</a:t>
            </a:r>
            <a:r>
              <a:rPr lang="ja-JP" altLang="ja-JP" sz="1800" b="1" dirty="0" smtClean="0"/>
              <a:t>収縮</a:t>
            </a:r>
            <a:r>
              <a:rPr lang="ja-JP" altLang="ja-JP" sz="1800" dirty="0" smtClean="0"/>
              <a:t>（</a:t>
            </a:r>
            <a:r>
              <a:rPr lang="en-US" altLang="ja-JP" sz="1800" dirty="0" smtClean="0"/>
              <a:t>deflation</a:t>
            </a:r>
            <a:r>
              <a:rPr lang="ja-JP" altLang="ja-JP" sz="1800" dirty="0" smtClean="0"/>
              <a:t>）、経済の収縮を伴う</a:t>
            </a:r>
            <a:r>
              <a:rPr lang="en-US" altLang="ja-JP" sz="1800" dirty="0" smtClean="0"/>
              <a:t>                                      18-6</a:t>
            </a:r>
            <a:r>
              <a:rPr lang="ja-JP" altLang="ja-JP" sz="1800" dirty="0" smtClean="0"/>
              <a:t>図</a:t>
            </a:r>
          </a:p>
          <a:p>
            <a:r>
              <a:rPr lang="ja-JP" altLang="ja-JP" sz="1800" dirty="0" smtClean="0"/>
              <a:t>物価</a:t>
            </a:r>
            <a:r>
              <a:rPr lang="en-US" altLang="ja-JP" sz="1800" i="1" dirty="0" smtClean="0"/>
              <a:t>P</a:t>
            </a:r>
            <a:r>
              <a:rPr lang="ja-JP" altLang="ja-JP" sz="1800" dirty="0" smtClean="0"/>
              <a:t>の持続的下落は、企業の</a:t>
            </a:r>
            <a:r>
              <a:rPr lang="ja-JP" altLang="ja-JP" sz="1800" b="1" dirty="0" smtClean="0"/>
              <a:t>技術革新</a:t>
            </a:r>
            <a:r>
              <a:rPr lang="ja-JP" altLang="ja-JP" sz="1800" dirty="0" smtClean="0"/>
              <a:t>（</a:t>
            </a:r>
            <a:r>
              <a:rPr lang="en-US" altLang="ja-JP" sz="1800" dirty="0" smtClean="0"/>
              <a:t>innovation</a:t>
            </a:r>
            <a:r>
              <a:rPr lang="ja-JP" altLang="ja-JP" sz="1800" dirty="0" smtClean="0"/>
              <a:t>）による生産費節減でも起こる</a:t>
            </a:r>
          </a:p>
          <a:p>
            <a:r>
              <a:rPr lang="ja-JP" altLang="ja-JP" sz="1800" dirty="0" smtClean="0"/>
              <a:t>⇒限界費用曲線は下方シフト、</a:t>
            </a:r>
            <a:r>
              <a:rPr lang="en-US" altLang="ja-JP" sz="1800" dirty="0" smtClean="0"/>
              <a:t>18-7</a:t>
            </a:r>
            <a:r>
              <a:rPr lang="ja-JP" altLang="ja-JP" sz="1800" dirty="0" smtClean="0"/>
              <a:t>図のように総供給曲線</a:t>
            </a:r>
            <a:r>
              <a:rPr lang="en-US" altLang="ja-JP" sz="1800" i="1" dirty="0" smtClean="0"/>
              <a:t>AS</a:t>
            </a:r>
            <a:r>
              <a:rPr lang="ja-JP" altLang="ja-JP" sz="1800" dirty="0" smtClean="0"/>
              <a:t>も下方シフト。均衡点は</a:t>
            </a:r>
            <a:r>
              <a:rPr lang="en-US" altLang="ja-JP" sz="1800" i="1" dirty="0" smtClean="0"/>
              <a:t>E</a:t>
            </a:r>
            <a:r>
              <a:rPr lang="ja-JP" altLang="ja-JP" sz="1800" dirty="0" smtClean="0"/>
              <a:t>から</a:t>
            </a:r>
            <a:r>
              <a:rPr lang="en-US" altLang="ja-JP" sz="1800" i="1" dirty="0" smtClean="0"/>
              <a:t>E’</a:t>
            </a:r>
            <a:r>
              <a:rPr lang="ja-JP" altLang="ja-JP" sz="1800" dirty="0" smtClean="0"/>
              <a:t>へシフト、均衡所得は</a:t>
            </a:r>
            <a:r>
              <a:rPr lang="en-US" altLang="ja-JP" sz="1800" i="1" dirty="0" smtClean="0"/>
              <a:t>Y*</a:t>
            </a:r>
            <a:r>
              <a:rPr lang="ja-JP" altLang="ja-JP" sz="1800" dirty="0" smtClean="0"/>
              <a:t>から</a:t>
            </a:r>
            <a:r>
              <a:rPr lang="en-US" altLang="ja-JP" sz="1800" i="1" dirty="0" smtClean="0"/>
              <a:t>Y’</a:t>
            </a:r>
            <a:r>
              <a:rPr lang="ja-JP" altLang="ja-JP" sz="1800" dirty="0" err="1" smtClean="0"/>
              <a:t>へと</a:t>
            </a:r>
            <a:r>
              <a:rPr lang="ja-JP" altLang="ja-JP" sz="1800" dirty="0" smtClean="0"/>
              <a:t>増加均衡物価は</a:t>
            </a:r>
            <a:r>
              <a:rPr lang="en-US" altLang="ja-JP" sz="1800" i="1" dirty="0" smtClean="0"/>
              <a:t>P*</a:t>
            </a:r>
            <a:r>
              <a:rPr lang="ja-JP" altLang="ja-JP" sz="1800" dirty="0" smtClean="0"/>
              <a:t>から</a:t>
            </a:r>
            <a:r>
              <a:rPr lang="en-US" altLang="ja-JP" sz="1800" i="1" dirty="0" smtClean="0"/>
              <a:t>P’</a:t>
            </a:r>
            <a:r>
              <a:rPr lang="ja-JP" altLang="ja-JP" sz="1800" dirty="0" err="1" smtClean="0"/>
              <a:t>へと</a:t>
            </a:r>
            <a:r>
              <a:rPr lang="ja-JP" altLang="ja-JP" sz="1800" dirty="0" smtClean="0"/>
              <a:t>下落。</a:t>
            </a:r>
          </a:p>
          <a:p>
            <a:r>
              <a:rPr lang="ja-JP" altLang="ja-JP" sz="1800" dirty="0" smtClean="0"/>
              <a:t>⇒物価下落が持続的に起こる状態はデフレーション、本来のデフレーションとは明確に識別して</a:t>
            </a:r>
            <a:r>
              <a:rPr lang="ja-JP" altLang="ja-JP" sz="1800" b="1" dirty="0" smtClean="0"/>
              <a:t>低価格化</a:t>
            </a:r>
            <a:r>
              <a:rPr lang="ja-JP" altLang="ja-JP" sz="1800" dirty="0" smtClean="0"/>
              <a:t>（</a:t>
            </a:r>
            <a:r>
              <a:rPr lang="en-US" altLang="ja-JP" sz="1800" dirty="0" smtClean="0"/>
              <a:t>price reduction</a:t>
            </a:r>
            <a:r>
              <a:rPr lang="ja-JP" altLang="ja-JP" sz="1800" dirty="0" smtClean="0"/>
              <a:t>）ないし</a:t>
            </a:r>
            <a:r>
              <a:rPr lang="ja-JP" altLang="ja-JP" sz="1800" b="1" dirty="0" smtClean="0"/>
              <a:t>低廉化</a:t>
            </a:r>
            <a:r>
              <a:rPr lang="ja-JP" altLang="ja-JP" sz="1800" dirty="0" smtClean="0"/>
              <a:t>と呼ぶのが適切。経済の歴史は、絶えざる技術革新によって低価格化と大量生産をもたらした歴史</a:t>
            </a:r>
            <a:r>
              <a:rPr lang="en-US" altLang="ja-JP" sz="1800" dirty="0" smtClean="0"/>
              <a:t>   </a:t>
            </a:r>
          </a:p>
          <a:p>
            <a:pPr>
              <a:buNone/>
            </a:pPr>
            <a:endParaRPr lang="ja-JP" altLang="ja-JP" sz="1800" dirty="0"/>
          </a:p>
        </p:txBody>
      </p:sp>
      <p:pic>
        <p:nvPicPr>
          <p:cNvPr id="4" name="図 3"/>
          <p:cNvPicPr/>
          <p:nvPr/>
        </p:nvPicPr>
        <p:blipFill>
          <a:blip r:embed="rId2" cstate="print"/>
          <a:srcRect/>
          <a:stretch>
            <a:fillRect/>
          </a:stretch>
        </p:blipFill>
        <p:spPr bwMode="auto">
          <a:xfrm>
            <a:off x="6516216" y="764704"/>
            <a:ext cx="2627784" cy="252028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2238</TotalTime>
  <Words>3748</Words>
  <Application>Microsoft Office PowerPoint</Application>
  <PresentationFormat>画面に合わせる (4:3)</PresentationFormat>
  <Paragraphs>346</Paragraphs>
  <Slides>37</Slides>
  <Notes>1</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雪藤</vt:lpstr>
      <vt:lpstr>Macroeconomics マクロ経済学 </vt:lpstr>
      <vt:lpstr>　</vt:lpstr>
      <vt:lpstr>　</vt:lpstr>
      <vt:lpstr>１．Aggregate Demand and Aggregate Supply in Product Market 生産物市場の総需要曲線と総供給曲線　</vt:lpstr>
      <vt:lpstr>１B．Aggregate Demand and Aggregate Supply in Product Market 生産物市場の総需要曲線と総供給曲線</vt:lpstr>
      <vt:lpstr>１C．Aggregate Demand and Aggregate Supply in Product Market 生産物市場の総需要曲線と総供給曲線　</vt:lpstr>
      <vt:lpstr>２．Demand-pull Inflation and Cost-push Inflation 需要インフレと費用インフレ </vt:lpstr>
      <vt:lpstr>２B．Demand-pull Inflation and Cost-push Inflation 需要インフレと費用インフレ </vt:lpstr>
      <vt:lpstr>３．Deflation and Price Reduction  デフレと低価格化 </vt:lpstr>
      <vt:lpstr>３B．Deflation and Price Reduction  デフレと低価格化 </vt:lpstr>
      <vt:lpstr>４．Speculation and Bubble    投機とバブル </vt:lpstr>
      <vt:lpstr>４B．Speculation and Bubble  投機とバブル </vt:lpstr>
      <vt:lpstr> ５．Inflation and Unemployment: Phillips Curve インフレーションと失業：フィリップス曲線　　</vt:lpstr>
      <vt:lpstr> ５B． Inflation and Unemployment: Phillips Curve インフレーションと失業：フィリップス曲線　</vt:lpstr>
      <vt:lpstr> ５C．インフレーションと失業：フィリップス曲線</vt:lpstr>
      <vt:lpstr> ５C．インフレーションと失業：フィリップス曲線</vt:lpstr>
      <vt:lpstr>６．自然失業率仮説</vt:lpstr>
      <vt:lpstr>６B．自然失業率仮説</vt:lpstr>
      <vt:lpstr>６C．自然失業率仮説</vt:lpstr>
      <vt:lpstr>７．合理的期待</vt:lpstr>
      <vt:lpstr>７B．合理的期待</vt:lpstr>
      <vt:lpstr>７C．合理的期待</vt:lpstr>
      <vt:lpstr>８．ルーカス供給関数</vt:lpstr>
      <vt:lpstr>８Bルーカス供給関数</vt:lpstr>
      <vt:lpstr>９．金融政策の無力命題</vt:lpstr>
      <vt:lpstr>９B．金融政策の無力命題</vt:lpstr>
      <vt:lpstr>１０．財政政策の無力命題</vt:lpstr>
      <vt:lpstr>１０B．財政政策の無力命題</vt:lpstr>
      <vt:lpstr>１０C．財政政策の無力命題</vt:lpstr>
      <vt:lpstr>１１．金融政策の方式：裁量方式かルール方式か</vt:lpstr>
      <vt:lpstr>１１B．金融政策の方式：裁量方式かルール方式か</vt:lpstr>
      <vt:lpstr>１１C．金融政策の方式：裁量方式かルール方式か</vt:lpstr>
      <vt:lpstr>１１D．金融政策の方式：裁量方式かルール方式か</vt:lpstr>
      <vt:lpstr>１２．財政政策の方式：赤字財政か均衡財政か</vt:lpstr>
      <vt:lpstr>１２B．財政政策の方式：赤字財政か均衡財政か</vt:lpstr>
      <vt:lpstr>１２C．財政政策の方式：赤字財政か均衡財政か</vt:lpstr>
      <vt:lpstr>１２D．財政政策の方式：赤字財政か均衡財政か</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HIMIKO</cp:lastModifiedBy>
  <cp:revision>201</cp:revision>
  <dcterms:created xsi:type="dcterms:W3CDTF">2008-03-18T06:49:50Z</dcterms:created>
  <dcterms:modified xsi:type="dcterms:W3CDTF">2018-04-06T06:33:29Z</dcterms:modified>
</cp:coreProperties>
</file>